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gif" ContentType="image/gif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9" r:id="rId3"/>
    <p:sldId id="290" r:id="rId4"/>
    <p:sldId id="313" r:id="rId5"/>
    <p:sldId id="262" r:id="rId6"/>
    <p:sldId id="285" r:id="rId7"/>
    <p:sldId id="268" r:id="rId8"/>
    <p:sldId id="303" r:id="rId9"/>
    <p:sldId id="275" r:id="rId10"/>
    <p:sldId id="294" r:id="rId11"/>
    <p:sldId id="295" r:id="rId12"/>
    <p:sldId id="276" r:id="rId13"/>
    <p:sldId id="304" r:id="rId14"/>
    <p:sldId id="320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5C6B7"/>
    <a:srgbClr val="A98A3D"/>
    <a:srgbClr val="CFED5F"/>
    <a:srgbClr val="C2F3F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8FB837D-C827-4EFA-A057-4D05807E0F7C}" styleName="Стиль из темы 1 - акцент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C4B1156A-380E-4F78-BDF5-A606A8083BF9}" styleName="Средний стиль 4 - акцент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1674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2F063A-0BC0-4C05-9EF3-2973946DBCA1}" type="datetimeFigureOut">
              <a:rPr lang="ru-RU" smtClean="0"/>
              <a:pPr/>
              <a:t>02.10.2017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C4229-0E98-42B2-BEE0-C9ADB795458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2F063A-0BC0-4C05-9EF3-2973946DBCA1}" type="datetimeFigureOut">
              <a:rPr lang="ru-RU" smtClean="0"/>
              <a:pPr/>
              <a:t>02.10.2017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C4229-0E98-42B2-BEE0-C9ADB795458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2F063A-0BC0-4C05-9EF3-2973946DBCA1}" type="datetimeFigureOut">
              <a:rPr lang="ru-RU" smtClean="0"/>
              <a:pPr/>
              <a:t>02.10.2017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C4229-0E98-42B2-BEE0-C9ADB795458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2F063A-0BC0-4C05-9EF3-2973946DBCA1}" type="datetimeFigureOut">
              <a:rPr lang="ru-RU" smtClean="0"/>
              <a:pPr/>
              <a:t>02.10.2017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C4229-0E98-42B2-BEE0-C9ADB795458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2F063A-0BC0-4C05-9EF3-2973946DBCA1}" type="datetimeFigureOut">
              <a:rPr lang="ru-RU" smtClean="0"/>
              <a:pPr/>
              <a:t>02.10.2017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C4229-0E98-42B2-BEE0-C9ADB795458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2F063A-0BC0-4C05-9EF3-2973946DBCA1}" type="datetimeFigureOut">
              <a:rPr lang="ru-RU" smtClean="0"/>
              <a:pPr/>
              <a:t>02.10.2017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C4229-0E98-42B2-BEE0-C9ADB795458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2F063A-0BC0-4C05-9EF3-2973946DBCA1}" type="datetimeFigureOut">
              <a:rPr lang="ru-RU" smtClean="0"/>
              <a:pPr/>
              <a:t>02.10.2017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C4229-0E98-42B2-BEE0-C9ADB795458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2F063A-0BC0-4C05-9EF3-2973946DBCA1}" type="datetimeFigureOut">
              <a:rPr lang="ru-RU" smtClean="0"/>
              <a:pPr/>
              <a:t>02.10.2017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C4229-0E98-42B2-BEE0-C9ADB795458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2F063A-0BC0-4C05-9EF3-2973946DBCA1}" type="datetimeFigureOut">
              <a:rPr lang="ru-RU" smtClean="0"/>
              <a:pPr/>
              <a:t>02.10.2017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C4229-0E98-42B2-BEE0-C9ADB795458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2F063A-0BC0-4C05-9EF3-2973946DBCA1}" type="datetimeFigureOut">
              <a:rPr lang="ru-RU" smtClean="0"/>
              <a:pPr/>
              <a:t>02.10.2017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C4229-0E98-42B2-BEE0-C9ADB795458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2F063A-0BC0-4C05-9EF3-2973946DBCA1}" type="datetimeFigureOut">
              <a:rPr lang="ru-RU" smtClean="0"/>
              <a:pPr/>
              <a:t>02.10.2017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C4229-0E98-42B2-BEE0-C9ADB795458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ip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2F063A-0BC0-4C05-9EF3-2973946DBCA1}" type="datetimeFigureOut">
              <a:rPr lang="ru-RU" smtClean="0"/>
              <a:pPr/>
              <a:t>02.10.2017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8C4229-0E98-42B2-BEE0-C9ADB7954585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wip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____Microsoft_Word.docx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2.emf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395536" y="1844824"/>
            <a:ext cx="8286808" cy="17859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2276872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ru-RU" b="1" i="1" dirty="0" smtClean="0">
                <a:solidFill>
                  <a:schemeClr val="bg1"/>
                </a:solidFill>
              </a:rPr>
              <a:t>АКТИВНЫЕ МЕТОДЫ </a:t>
            </a:r>
            <a:r>
              <a:rPr lang="ru-RU" b="1" i="1" dirty="0" smtClean="0">
                <a:solidFill>
                  <a:schemeClr val="bg1"/>
                </a:solidFill>
              </a:rPr>
              <a:t>ОБУЧЕНИЯ</a:t>
            </a:r>
            <a:r>
              <a:rPr lang="ru-RU" b="1" i="1" dirty="0" smtClean="0">
                <a:solidFill>
                  <a:schemeClr val="bg1"/>
                </a:solidFill>
              </a:rPr>
              <a:t/>
            </a:r>
            <a:br>
              <a:rPr lang="ru-RU" b="1" i="1" dirty="0" smtClean="0">
                <a:solidFill>
                  <a:schemeClr val="bg1"/>
                </a:solidFill>
              </a:rPr>
            </a:br>
            <a:endParaRPr lang="ru-RU" b="1" i="1" dirty="0">
              <a:solidFill>
                <a:schemeClr val="bg1"/>
              </a:solidFill>
            </a:endParaRPr>
          </a:p>
        </p:txBody>
      </p:sp>
      <p:pic>
        <p:nvPicPr>
          <p:cNvPr id="4" name="Picture 5" descr="C:\Documents and Settings\Администратор\Рабочий стол\picture4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3786190"/>
            <a:ext cx="2571768" cy="2779821"/>
          </a:xfrm>
          <a:prstGeom prst="rect">
            <a:avLst/>
          </a:prstGeom>
          <a:noFill/>
        </p:spPr>
      </p:pic>
      <p:sp>
        <p:nvSpPr>
          <p:cNvPr id="6" name="Скругленный прямоугольник 5"/>
          <p:cNvSpPr/>
          <p:nvPr/>
        </p:nvSpPr>
        <p:spPr>
          <a:xfrm>
            <a:off x="142844" y="285728"/>
            <a:ext cx="8715436" cy="6286544"/>
          </a:xfrm>
          <a:prstGeom prst="roundRect">
            <a:avLst/>
          </a:prstGeom>
          <a:noFill/>
          <a:ln w="6032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4294967295"/>
          </p:nvPr>
        </p:nvSpPr>
        <p:spPr>
          <a:xfrm>
            <a:off x="4137401" y="2996952"/>
            <a:ext cx="4617715" cy="4525963"/>
          </a:xfrm>
        </p:spPr>
        <p:txBody>
          <a:bodyPr>
            <a:normAutofit/>
          </a:bodyPr>
          <a:lstStyle/>
          <a:p>
            <a:r>
              <a:rPr lang="ru-RU" i="1" dirty="0" smtClean="0">
                <a:solidFill>
                  <a:srgbClr val="C00000"/>
                </a:solidFill>
              </a:rPr>
              <a:t>Скучные уроки годны лишь на то, чтобы внушить ненависть и к тем, кто их преподает, и ко всему преподаваемому  </a:t>
            </a:r>
          </a:p>
          <a:p>
            <a:pPr>
              <a:buNone/>
            </a:pPr>
            <a:r>
              <a:rPr lang="ru-RU" sz="2400" dirty="0" smtClean="0">
                <a:solidFill>
                  <a:srgbClr val="C00000"/>
                </a:solidFill>
              </a:rPr>
              <a:t>                          (Руссо Жан-Жак) </a:t>
            </a:r>
          </a:p>
          <a:p>
            <a:pPr>
              <a:buNone/>
            </a:pPr>
            <a:endParaRPr lang="ru-RU" sz="2400" dirty="0" smtClean="0">
              <a:solidFill>
                <a:srgbClr val="C00000"/>
              </a:solidFill>
            </a:endParaRPr>
          </a:p>
        </p:txBody>
      </p:sp>
      <p:pic>
        <p:nvPicPr>
          <p:cNvPr id="5" name="Picture 2" descr="E:\презентации РР шаблоны\картинки школа\75ff611bea37b021fede54e88b6d5a92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1571612"/>
            <a:ext cx="4142264" cy="3214710"/>
          </a:xfrm>
          <a:prstGeom prst="rect">
            <a:avLst/>
          </a:prstGeom>
          <a:noFill/>
        </p:spPr>
      </p:pic>
      <p:sp>
        <p:nvSpPr>
          <p:cNvPr id="6" name="Скругленный прямоугольник 5"/>
          <p:cNvSpPr/>
          <p:nvPr/>
        </p:nvSpPr>
        <p:spPr>
          <a:xfrm>
            <a:off x="214282" y="428604"/>
            <a:ext cx="8643998" cy="6272250"/>
          </a:xfrm>
          <a:prstGeom prst="roundRect">
            <a:avLst/>
          </a:prstGeom>
          <a:noFill/>
          <a:ln w="571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4" descr="http://www.vlg.rodgor.ru/art_images/160/12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94542" y="3696642"/>
            <a:ext cx="2992258" cy="2447002"/>
          </a:xfrm>
          <a:prstGeom prst="rect">
            <a:avLst/>
          </a:prstGeom>
          <a:noFill/>
        </p:spPr>
      </p:pic>
      <p:sp>
        <p:nvSpPr>
          <p:cNvPr id="5" name="Скругленный прямоугольник 4"/>
          <p:cNvSpPr/>
          <p:nvPr/>
        </p:nvSpPr>
        <p:spPr>
          <a:xfrm>
            <a:off x="2143108" y="285728"/>
            <a:ext cx="4786346" cy="714380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1143000"/>
          </a:xfrm>
        </p:spPr>
        <p:txBody>
          <a:bodyPr>
            <a:normAutofit/>
          </a:bodyPr>
          <a:lstStyle/>
          <a:p>
            <a:r>
              <a:rPr lang="ru-RU" sz="40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Что такое АМО?</a:t>
            </a:r>
            <a:endParaRPr lang="ru-RU" sz="40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idx="1"/>
          </p:nvPr>
        </p:nvSpPr>
        <p:spPr>
          <a:xfrm>
            <a:off x="457200" y="1285860"/>
            <a:ext cx="8229600" cy="557214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3600" b="1" dirty="0" smtClean="0">
                <a:solidFill>
                  <a:srgbClr val="002060"/>
                </a:solidFill>
                <a:latin typeface="Georgia" pitchFamily="18" charset="0"/>
                <a:cs typeface="Times New Roman" pitchFamily="18" charset="0"/>
              </a:rPr>
              <a:t> АКТИВНЫЕ    МЕТОДЫ       ОБУЧЕНИЯ–</a:t>
            </a:r>
          </a:p>
          <a:p>
            <a:pPr algn="ctr">
              <a:buNone/>
            </a:pPr>
            <a:r>
              <a:rPr lang="ru-RU" sz="2400" b="1" dirty="0" smtClean="0">
                <a:solidFill>
                  <a:srgbClr val="002060"/>
                </a:solidFill>
                <a:latin typeface="Georgia" pitchFamily="18" charset="0"/>
                <a:cs typeface="Times New Roman" pitchFamily="18" charset="0"/>
              </a:rPr>
              <a:t>Это методы, стимулирующие познавательную деятельность </a:t>
            </a:r>
            <a:r>
              <a:rPr lang="ru-RU" sz="2400" b="1" dirty="0" smtClean="0">
                <a:solidFill>
                  <a:srgbClr val="002060"/>
                </a:solidFill>
                <a:latin typeface="Georgia" pitchFamily="18" charset="0"/>
                <a:cs typeface="Times New Roman" pitchFamily="18" charset="0"/>
              </a:rPr>
              <a:t>обучающихся и направленные на самостоятельное овладение знаниями в процессе активной мыслительной и практической деятельности</a:t>
            </a:r>
            <a:endParaRPr lang="ru-RU" sz="2400" b="1" dirty="0" smtClean="0">
              <a:solidFill>
                <a:srgbClr val="002060"/>
              </a:solidFill>
              <a:latin typeface="Georgia" pitchFamily="18" charset="0"/>
              <a:cs typeface="Times New Roman" pitchFamily="18" charset="0"/>
            </a:endParaRPr>
          </a:p>
          <a:p>
            <a:pPr algn="just">
              <a:buNone/>
            </a:pPr>
            <a:endParaRPr lang="ru-RU" sz="3600" dirty="0" smtClean="0">
              <a:solidFill>
                <a:srgbClr val="FF0000"/>
              </a:solidFill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214282" y="1142984"/>
            <a:ext cx="8715436" cy="5286412"/>
          </a:xfrm>
          <a:prstGeom prst="roundRect">
            <a:avLst/>
          </a:prstGeom>
          <a:noFill/>
          <a:ln w="69850"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Picture 4" descr="E:\презентации РР шаблоны\картинки для презентаций\5223-original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5786" y="4572008"/>
            <a:ext cx="2074583" cy="1571636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АМО строятся на:</a:t>
            </a:r>
            <a:br>
              <a:rPr lang="ru-RU" b="1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929411"/>
          </a:xfrm>
        </p:spPr>
        <p:txBody>
          <a:bodyPr>
            <a:normAutofit fontScale="77500" lnSpcReduction="20000"/>
          </a:bodyPr>
          <a:lstStyle/>
          <a:p>
            <a:pPr algn="ctr"/>
            <a:r>
              <a:rPr lang="ru-RU" b="1" dirty="0" smtClean="0"/>
              <a:t>использовании знаний и опыта обучающихся, </a:t>
            </a:r>
          </a:p>
          <a:p>
            <a:pPr algn="ctr"/>
            <a:r>
              <a:rPr lang="ru-RU" b="1" dirty="0" smtClean="0"/>
              <a:t>вовлечении в процесс всех органов чувств,</a:t>
            </a:r>
          </a:p>
          <a:p>
            <a:pPr algn="ctr"/>
            <a:r>
              <a:rPr lang="ru-RU" b="1" dirty="0" smtClean="0"/>
              <a:t>групповой форме организации их работы, </a:t>
            </a:r>
          </a:p>
          <a:p>
            <a:pPr algn="ctr"/>
            <a:r>
              <a:rPr lang="ru-RU" b="1" dirty="0" err="1" smtClean="0"/>
              <a:t>деятельностном</a:t>
            </a:r>
            <a:r>
              <a:rPr lang="ru-RU" b="1" dirty="0" smtClean="0"/>
              <a:t> подходе к обучению, </a:t>
            </a:r>
          </a:p>
          <a:p>
            <a:pPr algn="ctr"/>
            <a:r>
              <a:rPr lang="ru-RU" b="1" dirty="0" smtClean="0"/>
              <a:t>разнообразных коммуникациях, </a:t>
            </a:r>
          </a:p>
          <a:p>
            <a:pPr algn="ctr"/>
            <a:r>
              <a:rPr lang="ru-RU" b="1" dirty="0" smtClean="0"/>
              <a:t>творческом характере обучения,</a:t>
            </a:r>
          </a:p>
          <a:p>
            <a:pPr algn="ctr"/>
            <a:r>
              <a:rPr lang="ru-RU" b="1" dirty="0" smtClean="0"/>
              <a:t>практической направленности, </a:t>
            </a:r>
          </a:p>
          <a:p>
            <a:pPr algn="ctr"/>
            <a:r>
              <a:rPr lang="ru-RU" b="1" dirty="0" smtClean="0"/>
              <a:t>диалоге и </a:t>
            </a:r>
            <a:r>
              <a:rPr lang="ru-RU" b="1" dirty="0" err="1" smtClean="0"/>
              <a:t>полилоге</a:t>
            </a:r>
            <a:r>
              <a:rPr lang="ru-RU" b="1" dirty="0" smtClean="0"/>
              <a:t>, </a:t>
            </a:r>
          </a:p>
          <a:p>
            <a:pPr algn="ctr"/>
            <a:r>
              <a:rPr lang="ru-RU" b="1" dirty="0" smtClean="0"/>
              <a:t>интерактивности, </a:t>
            </a:r>
          </a:p>
          <a:p>
            <a:pPr algn="ctr"/>
            <a:r>
              <a:rPr lang="ru-RU" b="1" dirty="0" smtClean="0"/>
              <a:t>игровом действе,</a:t>
            </a:r>
          </a:p>
          <a:p>
            <a:pPr algn="ctr"/>
            <a:r>
              <a:rPr lang="ru-RU" b="1" dirty="0" smtClean="0"/>
              <a:t>рефлексии,</a:t>
            </a:r>
          </a:p>
          <a:p>
            <a:pPr algn="ctr"/>
            <a:r>
              <a:rPr lang="ru-RU" b="1" dirty="0" smtClean="0"/>
              <a:t>движении.</a:t>
            </a:r>
          </a:p>
          <a:p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28184" y="4005064"/>
            <a:ext cx="2304256" cy="2413266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4641902"/>
            <a:ext cx="1899380" cy="1488380"/>
          </a:xfrm>
          <a:prstGeom prst="rect">
            <a:avLst/>
          </a:prstGeom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2143108" y="142852"/>
            <a:ext cx="4857784" cy="91440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500034" y="1285860"/>
            <a:ext cx="7858180" cy="3643338"/>
          </a:xfrm>
          <a:prstGeom prst="roundRect">
            <a:avLst/>
          </a:prstGeom>
          <a:solidFill>
            <a:srgbClr val="CFED5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428728" y="5429264"/>
            <a:ext cx="6357982" cy="1128714"/>
          </a:xfrm>
          <a:prstGeom prst="roundRect">
            <a:avLst/>
          </a:prstGeom>
          <a:solidFill>
            <a:srgbClr val="C2F3F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</a:rPr>
              <a:t>Развитие высокой </a:t>
            </a:r>
            <a:r>
              <a:rPr lang="ru-RU" sz="2400" b="1" dirty="0" err="1" smtClean="0">
                <a:solidFill>
                  <a:srgbClr val="FF0000"/>
                </a:solidFill>
              </a:rPr>
              <a:t>мотивированности</a:t>
            </a:r>
            <a:r>
              <a:rPr lang="ru-RU" sz="2400" b="1" dirty="0" smtClean="0">
                <a:solidFill>
                  <a:srgbClr val="FF0000"/>
                </a:solidFill>
              </a:rPr>
              <a:t>, </a:t>
            </a:r>
          </a:p>
          <a:p>
            <a:pPr algn="ctr"/>
            <a:r>
              <a:rPr lang="ru-RU" sz="2400" b="1" dirty="0" smtClean="0">
                <a:solidFill>
                  <a:srgbClr val="FF0000"/>
                </a:solidFill>
              </a:rPr>
              <a:t>интерес и желание заниматься 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0"/>
            <a:ext cx="8229600" cy="1143000"/>
          </a:xfrm>
        </p:spPr>
        <p:txBody>
          <a:bodyPr>
            <a:normAutofit/>
          </a:bodyPr>
          <a:lstStyle/>
          <a:p>
            <a:r>
              <a:rPr lang="ru-RU" sz="4000" dirty="0" smtClean="0"/>
              <a:t>АМО для ученика</a:t>
            </a:r>
            <a:endParaRPr lang="ru-RU" sz="4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328998"/>
          </a:xfrm>
        </p:spPr>
        <p:txBody>
          <a:bodyPr>
            <a:normAutofit fontScale="77500" lnSpcReduction="20000"/>
          </a:bodyPr>
          <a:lstStyle/>
          <a:p>
            <a:r>
              <a:rPr lang="ru-RU" dirty="0"/>
              <a:t>и</a:t>
            </a:r>
            <a:r>
              <a:rPr lang="ru-RU" dirty="0" smtClean="0"/>
              <a:t>гровая </a:t>
            </a:r>
            <a:r>
              <a:rPr lang="ru-RU" dirty="0"/>
              <a:t>форма </a:t>
            </a:r>
            <a:r>
              <a:rPr lang="ru-RU" dirty="0" smtClean="0"/>
              <a:t>разбора и </a:t>
            </a:r>
            <a:r>
              <a:rPr lang="ru-RU" dirty="0"/>
              <a:t>презентации материала, </a:t>
            </a:r>
            <a:endParaRPr lang="ru-RU" dirty="0" smtClean="0"/>
          </a:p>
          <a:p>
            <a:r>
              <a:rPr lang="ru-RU" dirty="0" smtClean="0"/>
              <a:t>возможность </a:t>
            </a:r>
            <a:r>
              <a:rPr lang="ru-RU" dirty="0"/>
              <a:t>двигаться и разговаривать в процессе обсуждения заданий, </a:t>
            </a:r>
            <a:endParaRPr lang="ru-RU" dirty="0" smtClean="0"/>
          </a:p>
          <a:p>
            <a:r>
              <a:rPr lang="ru-RU" dirty="0" smtClean="0"/>
              <a:t>подключение </a:t>
            </a:r>
            <a:r>
              <a:rPr lang="ru-RU" dirty="0"/>
              <a:t>творчества при подготовке презентации, </a:t>
            </a:r>
            <a:endParaRPr lang="ru-RU" dirty="0" smtClean="0"/>
          </a:p>
          <a:p>
            <a:r>
              <a:rPr lang="ru-RU" dirty="0" smtClean="0"/>
              <a:t>соревнование </a:t>
            </a:r>
            <a:r>
              <a:rPr lang="ru-RU" dirty="0"/>
              <a:t>команд, </a:t>
            </a:r>
            <a:endParaRPr lang="ru-RU" dirty="0" smtClean="0"/>
          </a:p>
          <a:p>
            <a:r>
              <a:rPr lang="ru-RU" dirty="0" smtClean="0"/>
              <a:t>азарт</a:t>
            </a:r>
            <a:r>
              <a:rPr lang="ru-RU" dirty="0"/>
              <a:t>, </a:t>
            </a:r>
            <a:endParaRPr lang="ru-RU" dirty="0" smtClean="0"/>
          </a:p>
          <a:p>
            <a:r>
              <a:rPr lang="ru-RU" dirty="0" smtClean="0"/>
              <a:t>значительная </a:t>
            </a:r>
            <a:r>
              <a:rPr lang="ru-RU" dirty="0"/>
              <a:t>доля самостоятельности на </a:t>
            </a:r>
            <a:r>
              <a:rPr lang="ru-RU" dirty="0" smtClean="0"/>
              <a:t>занятии, </a:t>
            </a:r>
            <a:endParaRPr lang="ru-RU" dirty="0" smtClean="0"/>
          </a:p>
          <a:p>
            <a:r>
              <a:rPr lang="ru-RU" dirty="0" smtClean="0"/>
              <a:t>ответственность </a:t>
            </a:r>
            <a:r>
              <a:rPr lang="ru-RU" dirty="0"/>
              <a:t>за правильность представления материала и усвоения его другими </a:t>
            </a:r>
          </a:p>
        </p:txBody>
      </p:sp>
      <p:sp>
        <p:nvSpPr>
          <p:cNvPr id="8" name="Стрелка вниз 7"/>
          <p:cNvSpPr/>
          <p:nvPr/>
        </p:nvSpPr>
        <p:spPr>
          <a:xfrm>
            <a:off x="4357686" y="4929198"/>
            <a:ext cx="260033" cy="50006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Скругленный прямоугольник 18"/>
          <p:cNvSpPr/>
          <p:nvPr/>
        </p:nvSpPr>
        <p:spPr>
          <a:xfrm>
            <a:off x="1000100" y="357166"/>
            <a:ext cx="7572428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329642" cy="1143000"/>
          </a:xfrm>
        </p:spPr>
        <p:txBody>
          <a:bodyPr>
            <a:normAutofit/>
          </a:bodyPr>
          <a:lstStyle/>
          <a:p>
            <a:r>
              <a:rPr lang="ru-RU" sz="4000" dirty="0" smtClean="0">
                <a:solidFill>
                  <a:schemeClr val="bg1"/>
                </a:solidFill>
              </a:rPr>
              <a:t>Изменение роли </a:t>
            </a:r>
            <a:r>
              <a:rPr lang="ru-RU" sz="4000" dirty="0" smtClean="0">
                <a:solidFill>
                  <a:schemeClr val="bg1"/>
                </a:solidFill>
              </a:rPr>
              <a:t>педагога</a:t>
            </a:r>
            <a:endParaRPr lang="ru-RU" sz="4000" dirty="0">
              <a:solidFill>
                <a:schemeClr val="bg1"/>
              </a:solidFill>
            </a:endParaRPr>
          </a:p>
        </p:txBody>
      </p:sp>
      <p:sp>
        <p:nvSpPr>
          <p:cNvPr id="5" name="Овал 4"/>
          <p:cNvSpPr/>
          <p:nvPr/>
        </p:nvSpPr>
        <p:spPr>
          <a:xfrm>
            <a:off x="4857752" y="2071678"/>
            <a:ext cx="3286148" cy="2928958"/>
          </a:xfrm>
          <a:prstGeom prst="ellipse">
            <a:avLst/>
          </a:prstGeom>
          <a:ln w="698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/>
              <a:t>Модератор, консультант, наставник, старший партнер</a:t>
            </a:r>
            <a:endParaRPr lang="ru-RU" sz="2000" dirty="0"/>
          </a:p>
        </p:txBody>
      </p:sp>
      <p:sp>
        <p:nvSpPr>
          <p:cNvPr id="6" name="Овал 5"/>
          <p:cNvSpPr/>
          <p:nvPr/>
        </p:nvSpPr>
        <p:spPr>
          <a:xfrm>
            <a:off x="571472" y="2071678"/>
            <a:ext cx="3286148" cy="292895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000" dirty="0" smtClean="0"/>
          </a:p>
          <a:p>
            <a:pPr algn="ctr"/>
            <a:endParaRPr lang="ru-RU" sz="2000" dirty="0" smtClean="0"/>
          </a:p>
          <a:p>
            <a:pPr algn="ctr"/>
            <a:r>
              <a:rPr lang="ru-RU" sz="2000" dirty="0" smtClean="0"/>
              <a:t>«контролирующий орган» </a:t>
            </a:r>
          </a:p>
        </p:txBody>
      </p:sp>
      <p:sp>
        <p:nvSpPr>
          <p:cNvPr id="11" name="Стрелка вниз 10"/>
          <p:cNvSpPr/>
          <p:nvPr/>
        </p:nvSpPr>
        <p:spPr>
          <a:xfrm>
            <a:off x="6286512" y="5072074"/>
            <a:ext cx="357190" cy="57150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1643042" y="5643578"/>
            <a:ext cx="5857916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chemeClr val="bg1"/>
                </a:solidFill>
              </a:rPr>
              <a:t>Технология </a:t>
            </a:r>
            <a:r>
              <a:rPr lang="ru-RU" sz="3200" dirty="0" err="1" smtClean="0">
                <a:solidFill>
                  <a:schemeClr val="bg1"/>
                </a:solidFill>
              </a:rPr>
              <a:t>модерации</a:t>
            </a:r>
            <a:endParaRPr lang="ru-RU" sz="3200" dirty="0">
              <a:solidFill>
                <a:schemeClr val="bg1"/>
              </a:solidFill>
            </a:endParaRPr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 rot="5400000">
            <a:off x="181222" y="2059138"/>
            <a:ext cx="2643206" cy="2214578"/>
          </a:xfrm>
          <a:prstGeom prst="line">
            <a:avLst/>
          </a:prstGeom>
          <a:ln w="1270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 rot="16200000" flipH="1">
            <a:off x="1295921" y="1952551"/>
            <a:ext cx="2428892" cy="2357454"/>
          </a:xfrm>
          <a:prstGeom prst="line">
            <a:avLst/>
          </a:prstGeom>
          <a:ln w="1270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Стрелка вправо 17"/>
          <p:cNvSpPr/>
          <p:nvPr/>
        </p:nvSpPr>
        <p:spPr>
          <a:xfrm>
            <a:off x="3857620" y="3500438"/>
            <a:ext cx="1000132" cy="21431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dirty="0" smtClean="0"/>
              <a:t>Технология </a:t>
            </a:r>
            <a:r>
              <a:rPr lang="ru-RU" sz="4000" dirty="0" err="1" smtClean="0"/>
              <a:t>модерации</a:t>
            </a:r>
            <a:endParaRPr lang="ru-RU" sz="4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ru-RU" b="1" dirty="0" smtClean="0">
                <a:solidFill>
                  <a:srgbClr val="7030A0"/>
                </a:solidFill>
              </a:rPr>
              <a:t>как </a:t>
            </a:r>
            <a:r>
              <a:rPr lang="ru-RU" b="1" dirty="0">
                <a:solidFill>
                  <a:srgbClr val="7030A0"/>
                </a:solidFill>
              </a:rPr>
              <a:t>образовательная технология </a:t>
            </a:r>
            <a:r>
              <a:rPr lang="ru-RU" b="1" dirty="0" err="1">
                <a:solidFill>
                  <a:srgbClr val="7030A0"/>
                </a:solidFill>
              </a:rPr>
              <a:t>модерация</a:t>
            </a:r>
            <a:r>
              <a:rPr lang="ru-RU" b="1" dirty="0">
                <a:solidFill>
                  <a:srgbClr val="7030A0"/>
                </a:solidFill>
              </a:rPr>
              <a:t> была впервые разработана в 60-е - 70-е годы прошлого века в Германии. Первая известная публикация по этой теме также принадлежит перу немецких специалистов - «Идеи </a:t>
            </a:r>
            <a:r>
              <a:rPr lang="ru-RU" b="1" dirty="0" err="1">
                <a:solidFill>
                  <a:srgbClr val="7030A0"/>
                </a:solidFill>
              </a:rPr>
              <a:t>модерации</a:t>
            </a:r>
            <a:r>
              <a:rPr lang="ru-RU" b="1" dirty="0">
                <a:solidFill>
                  <a:srgbClr val="7030A0"/>
                </a:solidFill>
              </a:rPr>
              <a:t>» (K. </a:t>
            </a:r>
            <a:r>
              <a:rPr lang="ru-RU" b="1" dirty="0" err="1">
                <a:solidFill>
                  <a:srgbClr val="7030A0"/>
                </a:solidFill>
              </a:rPr>
              <a:t>Klebert</a:t>
            </a:r>
            <a:r>
              <a:rPr lang="ru-RU" b="1" dirty="0">
                <a:solidFill>
                  <a:srgbClr val="7030A0"/>
                </a:solidFill>
              </a:rPr>
              <a:t>, E. </a:t>
            </a:r>
            <a:r>
              <a:rPr lang="ru-RU" b="1" dirty="0" err="1">
                <a:solidFill>
                  <a:srgbClr val="7030A0"/>
                </a:solidFill>
              </a:rPr>
              <a:t>Schreder</a:t>
            </a:r>
            <a:r>
              <a:rPr lang="ru-RU" b="1" dirty="0">
                <a:solidFill>
                  <a:srgbClr val="7030A0"/>
                </a:solidFill>
              </a:rPr>
              <a:t>, W. </a:t>
            </a:r>
            <a:r>
              <a:rPr lang="ru-RU" b="1" dirty="0" err="1">
                <a:solidFill>
                  <a:srgbClr val="7030A0"/>
                </a:solidFill>
              </a:rPr>
              <a:t>Straub</a:t>
            </a:r>
            <a:r>
              <a:rPr lang="ru-RU" b="1" dirty="0">
                <a:solidFill>
                  <a:srgbClr val="7030A0"/>
                </a:solidFill>
              </a:rPr>
              <a:t>). </a:t>
            </a:r>
          </a:p>
          <a:p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направлена </a:t>
            </a:r>
            <a:r>
              <a:rPr lang="ru-RU" b="1" dirty="0">
                <a:solidFill>
                  <a:schemeClr val="tx2">
                    <a:lumMod val="75000"/>
                  </a:schemeClr>
                </a:solidFill>
              </a:rPr>
              <a:t>на активное заинтересованное участие всех обучающихся в образовательном процессе, обеспечение комфортности на уроке каждого ученика, на формирование нацеленности обучающихся на достижение результатов. </a:t>
            </a:r>
          </a:p>
          <a:p>
            <a:pPr>
              <a:buNone/>
            </a:pPr>
            <a:endParaRPr lang="ru-RU" dirty="0"/>
          </a:p>
          <a:p>
            <a:endParaRPr lang="ru-RU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357158" y="285728"/>
            <a:ext cx="8358246" cy="6143668"/>
          </a:xfrm>
          <a:prstGeom prst="roundRect">
            <a:avLst/>
          </a:prstGeom>
          <a:noFill/>
          <a:ln w="539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0" name="Rectangle 4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pSp>
        <p:nvGrpSpPr>
          <p:cNvPr id="2049" name="Group 1"/>
          <p:cNvGrpSpPr>
            <a:grpSpLocks noChangeAspect="1"/>
          </p:cNvGrpSpPr>
          <p:nvPr/>
        </p:nvGrpSpPr>
        <p:grpSpPr bwMode="auto">
          <a:xfrm>
            <a:off x="251520" y="1268760"/>
            <a:ext cx="8588375" cy="5230813"/>
            <a:chOff x="447" y="2411"/>
            <a:chExt cx="10608" cy="6378"/>
          </a:xfrm>
        </p:grpSpPr>
        <p:sp>
          <p:nvSpPr>
            <p:cNvPr id="2089" name="AutoShape 41"/>
            <p:cNvSpPr>
              <a:spLocks noChangeAspect="1" noChangeArrowheads="1"/>
            </p:cNvSpPr>
            <p:nvPr/>
          </p:nvSpPr>
          <p:spPr bwMode="auto">
            <a:xfrm>
              <a:off x="447" y="2411"/>
              <a:ext cx="10608" cy="6378"/>
            </a:xfrm>
            <a:prstGeom prst="rect">
              <a:avLst/>
            </a:prstGeom>
            <a:solidFill>
              <a:srgbClr val="D6E3BC"/>
            </a:solidFill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088" name="Oval 40"/>
            <p:cNvSpPr>
              <a:spLocks noChangeArrowheads="1"/>
            </p:cNvSpPr>
            <p:nvPr/>
          </p:nvSpPr>
          <p:spPr bwMode="auto">
            <a:xfrm>
              <a:off x="5387" y="5198"/>
              <a:ext cx="1997" cy="1115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4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Calibri" pitchFamily="34" charset="0"/>
                  <a:cs typeface="Times New Roman" pitchFamily="18" charset="0"/>
                </a:rPr>
                <a:t>Простые механизмы</a:t>
              </a:r>
              <a:endPara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87" name="Oval 39"/>
            <p:cNvSpPr>
              <a:spLocks noChangeArrowheads="1"/>
            </p:cNvSpPr>
            <p:nvPr/>
          </p:nvSpPr>
          <p:spPr bwMode="auto">
            <a:xfrm>
              <a:off x="8211" y="4641"/>
              <a:ext cx="1129" cy="559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2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Calibri" pitchFamily="34" charset="0"/>
                  <a:cs typeface="Times New Roman" pitchFamily="18" charset="0"/>
                </a:rPr>
                <a:t>Блок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86" name="Oval 38"/>
            <p:cNvSpPr>
              <a:spLocks noChangeArrowheads="1"/>
            </p:cNvSpPr>
            <p:nvPr/>
          </p:nvSpPr>
          <p:spPr bwMode="auto">
            <a:xfrm>
              <a:off x="2880" y="3026"/>
              <a:ext cx="1125" cy="711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0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Calibri" pitchFamily="34" charset="0"/>
                  <a:cs typeface="Times New Roman" pitchFamily="18" charset="0"/>
                </a:rPr>
                <a:t>Выигрыш в       </a:t>
              </a:r>
              <a:endParaRPr kumimoji="0" lang="ru-RU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0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Calibri" pitchFamily="34" charset="0"/>
                  <a:cs typeface="Times New Roman" pitchFamily="18" charset="0"/>
                </a:rPr>
                <a:t>      силе</a:t>
              </a:r>
              <a:endPara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85" name="Oval 37"/>
            <p:cNvSpPr>
              <a:spLocks noChangeArrowheads="1"/>
            </p:cNvSpPr>
            <p:nvPr/>
          </p:nvSpPr>
          <p:spPr bwMode="auto">
            <a:xfrm>
              <a:off x="1870" y="4155"/>
              <a:ext cx="1124" cy="714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9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Calibri" pitchFamily="34" charset="0"/>
                  <a:cs typeface="Times New Roman" pitchFamily="18" charset="0"/>
                </a:rPr>
                <a:t>Проигрыш в</a:t>
              </a:r>
              <a:r>
                <a:rPr kumimoji="0" lang="ru-RU" sz="11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Calibri" pitchFamily="34" charset="0"/>
                  <a:cs typeface="Times New Roman" pitchFamily="18" charset="0"/>
                </a:rPr>
                <a:t> </a:t>
              </a:r>
              <a:r>
                <a:rPr kumimoji="0" lang="ru-RU" sz="10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Calibri" pitchFamily="34" charset="0"/>
                  <a:cs typeface="Times New Roman" pitchFamily="18" charset="0"/>
                </a:rPr>
                <a:t>силе</a:t>
              </a:r>
              <a:endPara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84" name="Oval 36"/>
            <p:cNvSpPr>
              <a:spLocks noChangeArrowheads="1"/>
            </p:cNvSpPr>
            <p:nvPr/>
          </p:nvSpPr>
          <p:spPr bwMode="auto">
            <a:xfrm>
              <a:off x="625" y="3499"/>
              <a:ext cx="1243" cy="756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0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Calibri" pitchFamily="34" charset="0"/>
                  <a:cs typeface="Times New Roman" pitchFamily="18" charset="0"/>
                </a:rPr>
                <a:t>Выигрыш в пути</a:t>
              </a:r>
              <a:endPara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83" name="Oval 35"/>
            <p:cNvSpPr>
              <a:spLocks noChangeArrowheads="1"/>
            </p:cNvSpPr>
            <p:nvPr/>
          </p:nvSpPr>
          <p:spPr bwMode="auto">
            <a:xfrm>
              <a:off x="9199" y="5547"/>
              <a:ext cx="1129" cy="559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2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Calibri" pitchFamily="34" charset="0"/>
                  <a:cs typeface="Times New Roman" pitchFamily="18" charset="0"/>
                </a:rPr>
                <a:t>Ворот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82" name="Oval 34"/>
            <p:cNvSpPr>
              <a:spLocks noChangeArrowheads="1"/>
            </p:cNvSpPr>
            <p:nvPr/>
          </p:nvSpPr>
          <p:spPr bwMode="auto">
            <a:xfrm>
              <a:off x="7083" y="7705"/>
              <a:ext cx="1128" cy="559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2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Calibri" pitchFamily="34" charset="0"/>
                  <a:cs typeface="Times New Roman" pitchFamily="18" charset="0"/>
                </a:rPr>
                <a:t>Винт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81" name="Oval 33"/>
            <p:cNvSpPr>
              <a:spLocks noChangeArrowheads="1"/>
            </p:cNvSpPr>
            <p:nvPr/>
          </p:nvSpPr>
          <p:spPr bwMode="auto">
            <a:xfrm>
              <a:off x="5564" y="7491"/>
              <a:ext cx="1129" cy="559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2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Calibri" pitchFamily="34" charset="0"/>
                  <a:cs typeface="Times New Roman" pitchFamily="18" charset="0"/>
                </a:rPr>
                <a:t>Клин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80" name="Oval 32"/>
            <p:cNvSpPr>
              <a:spLocks noChangeArrowheads="1"/>
            </p:cNvSpPr>
            <p:nvPr/>
          </p:nvSpPr>
          <p:spPr bwMode="auto">
            <a:xfrm>
              <a:off x="4360" y="4430"/>
              <a:ext cx="1679" cy="836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2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Calibri" pitchFamily="34" charset="0"/>
                  <a:cs typeface="Times New Roman" pitchFamily="18" charset="0"/>
                </a:rPr>
                <a:t>Преобра-</a:t>
              </a:r>
              <a:endParaRPr kumimoji="0" lang="ru-RU" sz="9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2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Calibri" pitchFamily="34" charset="0"/>
                  <a:cs typeface="Times New Roman" pitchFamily="18" charset="0"/>
                </a:rPr>
                <a:t>зование</a:t>
              </a:r>
              <a:r>
                <a:rPr kumimoji="0" lang="en-US" sz="12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Calibri" pitchFamily="34" charset="0"/>
                  <a:cs typeface="Times New Roman" pitchFamily="18" charset="0"/>
                </a:rPr>
                <a:t> силы</a:t>
              </a: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79" name="Oval 31"/>
            <p:cNvSpPr>
              <a:spLocks noChangeArrowheads="1"/>
            </p:cNvSpPr>
            <p:nvPr/>
          </p:nvSpPr>
          <p:spPr bwMode="auto">
            <a:xfrm>
              <a:off x="7364" y="5895"/>
              <a:ext cx="1410" cy="698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2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Calibri" pitchFamily="34" charset="0"/>
                  <a:cs typeface="Times New Roman" pitchFamily="18" charset="0"/>
                </a:rPr>
                <a:t>Рычаг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78" name="Oval 30"/>
            <p:cNvSpPr>
              <a:spLocks noChangeArrowheads="1"/>
            </p:cNvSpPr>
            <p:nvPr/>
          </p:nvSpPr>
          <p:spPr bwMode="auto">
            <a:xfrm>
              <a:off x="6234" y="6732"/>
              <a:ext cx="1595" cy="696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1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Calibri" pitchFamily="34" charset="0"/>
                  <a:cs typeface="Times New Roman" pitchFamily="18" charset="0"/>
                </a:rPr>
                <a:t>Наклонная плоскость</a:t>
              </a:r>
              <a:endPara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77" name="Oval 29"/>
            <p:cNvSpPr>
              <a:spLocks noChangeArrowheads="1"/>
            </p:cNvSpPr>
            <p:nvPr/>
          </p:nvSpPr>
          <p:spPr bwMode="auto">
            <a:xfrm>
              <a:off x="1586" y="2620"/>
              <a:ext cx="1128" cy="559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9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Calibri" pitchFamily="34" charset="0"/>
                  <a:cs typeface="Times New Roman" pitchFamily="18" charset="0"/>
                </a:rPr>
                <a:t>Проигрыш в  пути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76" name="Oval 28"/>
            <p:cNvSpPr>
              <a:spLocks noChangeArrowheads="1"/>
            </p:cNvSpPr>
            <p:nvPr/>
          </p:nvSpPr>
          <p:spPr bwMode="auto">
            <a:xfrm>
              <a:off x="7364" y="3108"/>
              <a:ext cx="1270" cy="391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0" tIns="1080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9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Calibri" pitchFamily="34" charset="0"/>
                  <a:cs typeface="Times New Roman" pitchFamily="18" charset="0"/>
                </a:rPr>
                <a:t>неподвижный</a:t>
              </a:r>
              <a:endParaRPr kumimoji="0" lang="ru-RU" sz="9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75" name="Oval 27"/>
            <p:cNvSpPr>
              <a:spLocks noChangeArrowheads="1"/>
            </p:cNvSpPr>
            <p:nvPr/>
          </p:nvSpPr>
          <p:spPr bwMode="auto">
            <a:xfrm>
              <a:off x="8776" y="3665"/>
              <a:ext cx="1272" cy="391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0" tIns="1080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9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Calibri" pitchFamily="34" charset="0"/>
                  <a:cs typeface="Times New Roman" pitchFamily="18" charset="0"/>
                </a:rPr>
                <a:t>подвижный</a:t>
              </a:r>
              <a:endParaRPr kumimoji="0" lang="ru-RU" sz="9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74" name="Line 26"/>
            <p:cNvSpPr>
              <a:spLocks noChangeShapeType="1"/>
            </p:cNvSpPr>
            <p:nvPr/>
          </p:nvSpPr>
          <p:spPr bwMode="auto">
            <a:xfrm flipV="1">
              <a:off x="8211" y="5198"/>
              <a:ext cx="283" cy="697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073" name="Line 25"/>
            <p:cNvSpPr>
              <a:spLocks noChangeShapeType="1"/>
            </p:cNvSpPr>
            <p:nvPr/>
          </p:nvSpPr>
          <p:spPr bwMode="auto">
            <a:xfrm flipV="1">
              <a:off x="8776" y="4083"/>
              <a:ext cx="423" cy="55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072" name="Line 24"/>
            <p:cNvSpPr>
              <a:spLocks noChangeShapeType="1"/>
            </p:cNvSpPr>
            <p:nvPr/>
          </p:nvSpPr>
          <p:spPr bwMode="auto">
            <a:xfrm flipH="1" flipV="1">
              <a:off x="8070" y="3526"/>
              <a:ext cx="706" cy="1115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071" name="Line 23"/>
            <p:cNvSpPr>
              <a:spLocks noChangeShapeType="1"/>
            </p:cNvSpPr>
            <p:nvPr/>
          </p:nvSpPr>
          <p:spPr bwMode="auto">
            <a:xfrm flipH="1" flipV="1">
              <a:off x="5387" y="5198"/>
              <a:ext cx="283" cy="14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070" name="Line 22"/>
            <p:cNvSpPr>
              <a:spLocks noChangeShapeType="1"/>
            </p:cNvSpPr>
            <p:nvPr/>
          </p:nvSpPr>
          <p:spPr bwMode="auto">
            <a:xfrm flipH="1" flipV="1">
              <a:off x="3658" y="3737"/>
              <a:ext cx="163" cy="13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069" name="Line 21"/>
            <p:cNvSpPr>
              <a:spLocks noChangeShapeType="1"/>
            </p:cNvSpPr>
            <p:nvPr/>
          </p:nvSpPr>
          <p:spPr bwMode="auto">
            <a:xfrm flipH="1" flipV="1">
              <a:off x="2536" y="3027"/>
              <a:ext cx="401" cy="262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067" name="Line 19"/>
            <p:cNvSpPr>
              <a:spLocks noChangeShapeType="1"/>
            </p:cNvSpPr>
            <p:nvPr/>
          </p:nvSpPr>
          <p:spPr bwMode="auto">
            <a:xfrm flipH="1" flipV="1">
              <a:off x="1717" y="4084"/>
              <a:ext cx="282" cy="139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065" name="Oval 17"/>
            <p:cNvSpPr>
              <a:spLocks noChangeArrowheads="1"/>
            </p:cNvSpPr>
            <p:nvPr/>
          </p:nvSpPr>
          <p:spPr bwMode="auto">
            <a:xfrm>
              <a:off x="4627" y="3113"/>
              <a:ext cx="1582" cy="764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18000" tIns="10800" rIns="18000" bIns="1080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1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Calibri" pitchFamily="34" charset="0"/>
                  <a:cs typeface="Times New Roman" pitchFamily="18" charset="0"/>
                </a:rPr>
                <a:t>Изменение направления</a:t>
              </a:r>
              <a:endPara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64" name="Oval 16"/>
            <p:cNvSpPr>
              <a:spLocks noChangeArrowheads="1"/>
            </p:cNvSpPr>
            <p:nvPr/>
          </p:nvSpPr>
          <p:spPr bwMode="auto">
            <a:xfrm>
              <a:off x="7364" y="2453"/>
              <a:ext cx="604" cy="395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0" tIns="1080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1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Calibri" pitchFamily="34" charset="0"/>
                  <a:cs typeface="Times New Roman" pitchFamily="18" charset="0"/>
                </a:rPr>
                <a:t>F=P</a:t>
              </a: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63" name="Oval 15"/>
            <p:cNvSpPr>
              <a:spLocks noChangeArrowheads="1"/>
            </p:cNvSpPr>
            <p:nvPr/>
          </p:nvSpPr>
          <p:spPr bwMode="auto">
            <a:xfrm>
              <a:off x="9340" y="3099"/>
              <a:ext cx="641" cy="40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0" tIns="1080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9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Calibri" pitchFamily="34" charset="0"/>
                  <a:cs typeface="Times New Roman" pitchFamily="18" charset="0"/>
                </a:rPr>
                <a:t>F=P</a:t>
              </a:r>
              <a:r>
                <a:rPr kumimoji="0" lang="en-US" sz="9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Calibri" pitchFamily="34" charset="0"/>
                  <a:cs typeface="Times New Roman" pitchFamily="18" charset="0"/>
                </a:rPr>
                <a:t>/</a:t>
              </a:r>
              <a:r>
                <a:rPr kumimoji="0" lang="en-US" sz="9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Calibri" pitchFamily="34" charset="0"/>
                  <a:cs typeface="Times New Roman" pitchFamily="18" charset="0"/>
                </a:rPr>
                <a:t>2</a:t>
              </a: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62" name="AutoShape 14"/>
            <p:cNvSpPr>
              <a:spLocks noChangeShapeType="1"/>
            </p:cNvSpPr>
            <p:nvPr/>
          </p:nvSpPr>
          <p:spPr bwMode="auto">
            <a:xfrm flipH="1" flipV="1">
              <a:off x="7666" y="2848"/>
              <a:ext cx="333" cy="260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061" name="AutoShape 13"/>
            <p:cNvSpPr>
              <a:spLocks noChangeShapeType="1"/>
            </p:cNvSpPr>
            <p:nvPr/>
          </p:nvSpPr>
          <p:spPr bwMode="auto">
            <a:xfrm flipV="1">
              <a:off x="9412" y="3499"/>
              <a:ext cx="248" cy="166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060" name="AutoShape 12"/>
            <p:cNvSpPr>
              <a:spLocks noChangeShapeType="1"/>
            </p:cNvSpPr>
            <p:nvPr/>
          </p:nvSpPr>
          <p:spPr bwMode="auto">
            <a:xfrm flipH="1">
              <a:off x="6129" y="7428"/>
              <a:ext cx="811" cy="63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059" name="AutoShape 11"/>
            <p:cNvSpPr>
              <a:spLocks noChangeShapeType="1"/>
            </p:cNvSpPr>
            <p:nvPr/>
          </p:nvSpPr>
          <p:spPr bwMode="auto">
            <a:xfrm>
              <a:off x="6940" y="7428"/>
              <a:ext cx="707" cy="277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058" name="AutoShape 10"/>
            <p:cNvSpPr>
              <a:spLocks noChangeShapeType="1"/>
            </p:cNvSpPr>
            <p:nvPr/>
          </p:nvSpPr>
          <p:spPr bwMode="auto">
            <a:xfrm flipV="1">
              <a:off x="8211" y="5827"/>
              <a:ext cx="988" cy="68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057" name="Oval 9"/>
            <p:cNvSpPr>
              <a:spLocks noChangeArrowheads="1"/>
            </p:cNvSpPr>
            <p:nvPr/>
          </p:nvSpPr>
          <p:spPr bwMode="auto">
            <a:xfrm>
              <a:off x="8329" y="6869"/>
              <a:ext cx="1724" cy="986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2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Calibri" pitchFamily="34" charset="0"/>
                  <a:cs typeface="Times New Roman" pitchFamily="18" charset="0"/>
                </a:rPr>
                <a:t>F</a:t>
              </a:r>
              <a:r>
                <a:rPr kumimoji="0" lang="en-US" sz="1200" b="0" i="0" u="none" strike="noStrike" cap="none" normalizeH="0" baseline="-3000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Calibri" pitchFamily="34" charset="0"/>
                  <a:cs typeface="Times New Roman" pitchFamily="18" charset="0"/>
                </a:rPr>
                <a:t>1</a:t>
              </a:r>
              <a:r>
                <a:rPr kumimoji="0" lang="en-US" sz="12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Calibri" pitchFamily="34" charset="0"/>
                  <a:cs typeface="Times New Roman" pitchFamily="18" charset="0"/>
                </a:rPr>
                <a:t>/F</a:t>
              </a:r>
              <a:r>
                <a:rPr kumimoji="0" lang="en-US" sz="1200" b="0" i="0" u="none" strike="noStrike" cap="none" normalizeH="0" baseline="-3000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Calibri" pitchFamily="34" charset="0"/>
                  <a:cs typeface="Times New Roman" pitchFamily="18" charset="0"/>
                </a:rPr>
                <a:t>2 </a:t>
              </a:r>
              <a:r>
                <a:rPr kumimoji="0" lang="en-US" sz="12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Calibri" pitchFamily="34" charset="0"/>
                  <a:cs typeface="Times New Roman" pitchFamily="18" charset="0"/>
                </a:rPr>
                <a:t>= l</a:t>
              </a:r>
              <a:r>
                <a:rPr kumimoji="0" lang="en-US" sz="1200" b="0" i="0" u="none" strike="noStrike" cap="none" normalizeH="0" baseline="-3000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Calibri" pitchFamily="34" charset="0"/>
                  <a:cs typeface="Times New Roman" pitchFamily="18" charset="0"/>
                </a:rPr>
                <a:t>2</a:t>
              </a:r>
              <a:r>
                <a:rPr kumimoji="0" lang="en-US" sz="12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Calibri" pitchFamily="34" charset="0"/>
                  <a:cs typeface="Times New Roman" pitchFamily="18" charset="0"/>
                </a:rPr>
                <a:t>/l</a:t>
              </a:r>
              <a:r>
                <a:rPr kumimoji="0" lang="en-US" sz="1200" b="0" i="0" u="none" strike="noStrike" cap="none" normalizeH="0" baseline="-3000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Calibri" pitchFamily="34" charset="0"/>
                  <a:cs typeface="Times New Roman" pitchFamily="18" charset="0"/>
                </a:rPr>
                <a:t>1</a:t>
              </a:r>
              <a:endParaRPr kumimoji="0" lang="en-US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2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Calibri" pitchFamily="34" charset="0"/>
                  <a:cs typeface="Times New Roman" pitchFamily="18" charset="0"/>
                </a:rPr>
                <a:t>М</a:t>
              </a:r>
              <a:r>
                <a:rPr kumimoji="0" lang="en-US" sz="1200" b="0" i="0" u="none" strike="noStrike" cap="none" normalizeH="0" baseline="-3000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Calibri" pitchFamily="34" charset="0"/>
                  <a:cs typeface="Times New Roman" pitchFamily="18" charset="0"/>
                </a:rPr>
                <a:t>1 </a:t>
              </a:r>
              <a:r>
                <a:rPr kumimoji="0" lang="en-US" sz="12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Calibri" pitchFamily="34" charset="0"/>
                  <a:cs typeface="Times New Roman" pitchFamily="18" charset="0"/>
                </a:rPr>
                <a:t>= М</a:t>
              </a:r>
              <a:r>
                <a:rPr kumimoji="0" lang="en-US" sz="1200" b="0" i="0" u="none" strike="noStrike" cap="none" normalizeH="0" baseline="-3000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Calibri" pitchFamily="34" charset="0"/>
                  <a:cs typeface="Times New Roman" pitchFamily="18" charset="0"/>
                </a:rPr>
                <a:t>2</a:t>
              </a:r>
              <a:endPara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56" name="AutoShape 8"/>
            <p:cNvSpPr>
              <a:spLocks noChangeShapeType="1"/>
            </p:cNvSpPr>
            <p:nvPr/>
          </p:nvSpPr>
          <p:spPr bwMode="auto">
            <a:xfrm>
              <a:off x="8568" y="6491"/>
              <a:ext cx="475" cy="378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055" name="Oval 7"/>
            <p:cNvSpPr>
              <a:spLocks noChangeArrowheads="1"/>
            </p:cNvSpPr>
            <p:nvPr/>
          </p:nvSpPr>
          <p:spPr bwMode="auto">
            <a:xfrm>
              <a:off x="3269" y="6171"/>
              <a:ext cx="1695" cy="868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2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Calibri" pitchFamily="34" charset="0"/>
                  <a:cs typeface="Times New Roman" pitchFamily="18" charset="0"/>
                </a:rPr>
                <a:t>КПД = Ап</a:t>
              </a:r>
              <a:r>
                <a:rPr kumimoji="0" lang="en-US" sz="12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Calibri" pitchFamily="34" charset="0"/>
                  <a:cs typeface="Times New Roman" pitchFamily="18" charset="0"/>
                </a:rPr>
                <a:t>/А</a:t>
              </a:r>
              <a:endParaRPr kumimoji="0" lang="en-US" sz="9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2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Calibri" pitchFamily="34" charset="0"/>
                  <a:cs typeface="Times New Roman" pitchFamily="18" charset="0"/>
                </a:rPr>
                <a:t>КПД &lt; 1</a:t>
              </a: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54" name="AutoShape 6"/>
            <p:cNvSpPr>
              <a:spLocks noChangeShapeType="1"/>
            </p:cNvSpPr>
            <p:nvPr/>
          </p:nvSpPr>
          <p:spPr bwMode="auto">
            <a:xfrm flipH="1">
              <a:off x="4716" y="5756"/>
              <a:ext cx="671" cy="542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053" name="AutoShape 5"/>
            <p:cNvSpPr>
              <a:spLocks noChangeShapeType="1"/>
            </p:cNvSpPr>
            <p:nvPr/>
          </p:nvSpPr>
          <p:spPr bwMode="auto">
            <a:xfrm>
              <a:off x="6981" y="6150"/>
              <a:ext cx="383" cy="94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052" name="AutoShape 4"/>
            <p:cNvSpPr>
              <a:spLocks noChangeShapeType="1"/>
            </p:cNvSpPr>
            <p:nvPr/>
          </p:nvSpPr>
          <p:spPr bwMode="auto">
            <a:xfrm flipH="1">
              <a:off x="6940" y="6150"/>
              <a:ext cx="41" cy="582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051" name="Oval 3"/>
            <p:cNvSpPr>
              <a:spLocks noChangeArrowheads="1"/>
            </p:cNvSpPr>
            <p:nvPr/>
          </p:nvSpPr>
          <p:spPr bwMode="auto">
            <a:xfrm>
              <a:off x="3134" y="3762"/>
              <a:ext cx="1582" cy="766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18000" tIns="10800" rIns="18000" bIns="1080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1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Calibri" pitchFamily="34" charset="0"/>
                  <a:cs typeface="Times New Roman" pitchFamily="18" charset="0"/>
                </a:rPr>
                <a:t>Изменение модуля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50" name="AutoShape 2"/>
            <p:cNvSpPr>
              <a:spLocks noChangeShapeType="1"/>
            </p:cNvSpPr>
            <p:nvPr/>
          </p:nvSpPr>
          <p:spPr bwMode="auto">
            <a:xfrm flipH="1">
              <a:off x="2994" y="4415"/>
              <a:ext cx="371" cy="21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</p:grpSp>
      <p:sp>
        <p:nvSpPr>
          <p:cNvPr id="44" name="Заголовок 43"/>
          <p:cNvSpPr>
            <a:spLocks noGrp="1"/>
          </p:cNvSpPr>
          <p:nvPr>
            <p:ph type="title"/>
          </p:nvPr>
        </p:nvSpPr>
        <p:spPr>
          <a:xfrm>
            <a:off x="0" y="188640"/>
            <a:ext cx="8553128" cy="1143000"/>
          </a:xfrm>
        </p:spPr>
        <p:txBody>
          <a:bodyPr>
            <a:normAutofit/>
          </a:bodyPr>
          <a:lstStyle/>
          <a:p>
            <a:r>
              <a:rPr lang="ru-RU" dirty="0" smtClean="0"/>
              <a:t>Кластер темы </a:t>
            </a:r>
            <a:r>
              <a:rPr lang="ru-RU" sz="3600" dirty="0" smtClean="0"/>
              <a:t>«Простые механизмы</a:t>
            </a:r>
            <a:r>
              <a:rPr lang="ru-RU" sz="3600" dirty="0" smtClean="0"/>
              <a:t>»</a:t>
            </a:r>
            <a:endParaRPr lang="ru-RU" sz="3600" dirty="0"/>
          </a:p>
        </p:txBody>
      </p:sp>
      <p:cxnSp>
        <p:nvCxnSpPr>
          <p:cNvPr id="48" name="Прямая соединительная линия 47"/>
          <p:cNvCxnSpPr/>
          <p:nvPr/>
        </p:nvCxnSpPr>
        <p:spPr>
          <a:xfrm flipV="1">
            <a:off x="3995936" y="2492896"/>
            <a:ext cx="144016" cy="36004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0" name="Прямая соединительная линия 49"/>
          <p:cNvCxnSpPr>
            <a:endCxn id="2051" idx="5"/>
          </p:cNvCxnSpPr>
          <p:nvPr/>
        </p:nvCxnSpPr>
        <p:spPr>
          <a:xfrm flipH="1" flipV="1">
            <a:off x="3520188" y="2912982"/>
            <a:ext cx="475748" cy="11962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0"/>
            <a:ext cx="8229600" cy="1143000"/>
          </a:xfrm>
        </p:spPr>
        <p:txBody>
          <a:bodyPr>
            <a:normAutofit/>
          </a:bodyPr>
          <a:lstStyle/>
          <a:p>
            <a:r>
              <a:rPr lang="ru-RU" sz="4000" dirty="0" smtClean="0"/>
              <a:t>АМО «Мозговой штурм»</a:t>
            </a:r>
            <a:endParaRPr lang="ru-RU" sz="4000" dirty="0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357158" y="1285860"/>
            <a:ext cx="8103274" cy="5095468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>
          <a:xfrm>
            <a:off x="3737565" y="1556792"/>
            <a:ext cx="4505672" cy="2286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62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altLang="ru-RU" sz="4100" b="1" i="1" dirty="0" smtClean="0">
                <a:solidFill>
                  <a:schemeClr val="bg2"/>
                </a:solidFill>
                <a:latin typeface="Georgia" panose="02040502050405020303" pitchFamily="18" charset="0"/>
              </a:rPr>
              <a:t/>
            </a:r>
            <a:br>
              <a:rPr lang="ru-RU" altLang="ru-RU" sz="4100" b="1" i="1" dirty="0" smtClean="0">
                <a:solidFill>
                  <a:schemeClr val="bg2"/>
                </a:solidFill>
                <a:latin typeface="Georgia" panose="02040502050405020303" pitchFamily="18" charset="0"/>
              </a:rPr>
            </a:br>
            <a:r>
              <a:rPr lang="ru-RU" altLang="ru-RU" sz="3300" b="1" dirty="0" smtClean="0">
                <a:solidFill>
                  <a:schemeClr val="folHlink"/>
                </a:solidFill>
                <a:latin typeface="Georgia" panose="02040502050405020303" pitchFamily="18" charset="0"/>
              </a:rPr>
              <a:t>Жить – значит иметь проблемы. </a:t>
            </a:r>
            <a:br>
              <a:rPr lang="ru-RU" altLang="ru-RU" sz="3300" b="1" dirty="0" smtClean="0">
                <a:solidFill>
                  <a:schemeClr val="folHlink"/>
                </a:solidFill>
                <a:latin typeface="Georgia" panose="02040502050405020303" pitchFamily="18" charset="0"/>
              </a:rPr>
            </a:br>
            <a:r>
              <a:rPr lang="ru-RU" altLang="ru-RU" sz="3300" b="1" dirty="0" smtClean="0">
                <a:solidFill>
                  <a:schemeClr val="folHlink"/>
                </a:solidFill>
                <a:latin typeface="Georgia" panose="02040502050405020303" pitchFamily="18" charset="0"/>
              </a:rPr>
              <a:t>Решать их – значит  расти интеллектуально.</a:t>
            </a:r>
            <a:r>
              <a:rPr lang="ru-RU" altLang="ru-RU" sz="3300" dirty="0" smtClean="0">
                <a:solidFill>
                  <a:schemeClr val="folHlink"/>
                </a:solidFill>
              </a:rPr>
              <a:t>                                </a:t>
            </a:r>
            <a:br>
              <a:rPr lang="ru-RU" altLang="ru-RU" sz="3300" dirty="0" smtClean="0">
                <a:solidFill>
                  <a:schemeClr val="folHlink"/>
                </a:solidFill>
              </a:rPr>
            </a:br>
            <a:r>
              <a:rPr lang="ru-RU" altLang="ru-RU" sz="3300" dirty="0" smtClean="0">
                <a:solidFill>
                  <a:schemeClr val="folHlink"/>
                </a:solidFill>
              </a:rPr>
              <a:t/>
            </a:r>
            <a:br>
              <a:rPr lang="ru-RU" altLang="ru-RU" sz="3300" dirty="0" smtClean="0">
                <a:solidFill>
                  <a:schemeClr val="folHlink"/>
                </a:solidFill>
              </a:rPr>
            </a:br>
            <a:r>
              <a:rPr lang="ru-RU" altLang="ru-RU" sz="3300" dirty="0" smtClean="0">
                <a:solidFill>
                  <a:schemeClr val="folHlink"/>
                </a:solidFill>
              </a:rPr>
              <a:t>                       </a:t>
            </a:r>
            <a:r>
              <a:rPr lang="ru-RU" altLang="ru-RU" sz="2900" dirty="0" smtClean="0">
                <a:solidFill>
                  <a:schemeClr val="folHlink"/>
                </a:solidFill>
              </a:rPr>
              <a:t>Дж. П. ГИЛДФОРД, психолог</a:t>
            </a:r>
            <a:endParaRPr lang="ru-RU" altLang="ru-RU" sz="2900" dirty="0" smtClean="0">
              <a:solidFill>
                <a:schemeClr val="folHlink"/>
              </a:solidFill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457200" y="1600201"/>
            <a:ext cx="7931224" cy="2764904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         </a:t>
            </a:r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1556792"/>
            <a:ext cx="3161783" cy="4440243"/>
          </a:xfrm>
          <a:prstGeom prst="rect">
            <a:avLst/>
          </a:prstGeom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274638"/>
            <a:ext cx="7643192" cy="1143000"/>
          </a:xfrm>
        </p:spPr>
        <p:txBody>
          <a:bodyPr>
            <a:normAutofit/>
          </a:bodyPr>
          <a:lstStyle/>
          <a:p>
            <a:r>
              <a:rPr lang="ru-RU" sz="4000" i="1" dirty="0" smtClean="0">
                <a:solidFill>
                  <a:schemeClr val="accent1">
                    <a:lumMod val="75000"/>
                  </a:schemeClr>
                </a:solidFill>
              </a:rPr>
              <a:t>Реши задачу!</a:t>
            </a:r>
            <a:endParaRPr lang="ru-RU" sz="4000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39552" y="2564904"/>
            <a:ext cx="7776864" cy="3561259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3000" b="1" dirty="0" smtClean="0">
                <a:solidFill>
                  <a:srgbClr val="C00000"/>
                </a:solidFill>
              </a:rPr>
              <a:t>    </a:t>
            </a:r>
            <a:r>
              <a:rPr lang="ru-RU" sz="2400" b="1" dirty="0" smtClean="0"/>
              <a:t>Представьте</a:t>
            </a:r>
            <a:r>
              <a:rPr lang="ru-RU" sz="2400" b="1" dirty="0"/>
              <a:t>, что вы учитель </a:t>
            </a:r>
            <a:r>
              <a:rPr lang="ru-RU" sz="2400" b="1" dirty="0" smtClean="0"/>
              <a:t>в абсолютно </a:t>
            </a:r>
            <a:r>
              <a:rPr lang="ru-RU" sz="2400" b="1" dirty="0"/>
              <a:t>темном </a:t>
            </a:r>
            <a:r>
              <a:rPr lang="ru-RU" sz="2400" b="1" dirty="0" smtClean="0"/>
              <a:t>помещении </a:t>
            </a:r>
            <a:r>
              <a:rPr lang="ru-RU" sz="2400" b="1" dirty="0"/>
              <a:t>полном учеников. Придумайте способ как с ними познакомиться?</a:t>
            </a:r>
            <a:endParaRPr lang="ru-RU" sz="2400" b="1" dirty="0" smtClean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395536" y="2060848"/>
            <a:ext cx="8280920" cy="4392488"/>
          </a:xfrm>
          <a:prstGeom prst="roundRect">
            <a:avLst/>
          </a:prstGeom>
          <a:noFill/>
          <a:ln w="57150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611560" y="188640"/>
            <a:ext cx="7848872" cy="1512168"/>
          </a:xfrm>
          <a:prstGeom prst="roundRect">
            <a:avLst/>
          </a:prstGeom>
          <a:noFill/>
          <a:ln w="50800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Picture 2" descr="C:\Documents and Settings\Администратор\Рабочий стол\Uchenik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60232" y="332656"/>
            <a:ext cx="1225669" cy="1152129"/>
          </a:xfrm>
          <a:prstGeom prst="rect">
            <a:avLst/>
          </a:prstGeom>
          <a:noFill/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5492" y="3573016"/>
            <a:ext cx="5410944" cy="288032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i="1" dirty="0" smtClean="0">
                <a:solidFill>
                  <a:schemeClr val="accent1">
                    <a:lumMod val="75000"/>
                  </a:schemeClr>
                </a:solidFill>
              </a:rPr>
              <a:t>Реши задачу!</a:t>
            </a:r>
            <a:endParaRPr lang="ru-RU" sz="4000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779912" y="2332037"/>
            <a:ext cx="4906888" cy="4525963"/>
          </a:xfrm>
        </p:spPr>
        <p:txBody>
          <a:bodyPr>
            <a:normAutofit fontScale="40000" lnSpcReduction="20000"/>
          </a:bodyPr>
          <a:lstStyle/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Однажды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своей бригантине «Резолюция» капитан Флинт в сопро­вождении своего верного боцмана Билли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Бонса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 попугая Пиастра от­правился в кругосветное плавание. На этом долгом пути с ним произо­шло много удивительных приключений.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Однажды капитан увидел, что боцман деловито заряжает пистолет.</a:t>
            </a:r>
          </a:p>
          <a:p>
            <a:pPr marL="0" lv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Что это ты затеял? — спросил Флинт.</a:t>
            </a:r>
          </a:p>
          <a:p>
            <a:pPr marL="0" lv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Да вот, — ответил боцман. — Пистолет заряжаю. У меня, видишь ли, день рождения сегодня. Так вот в моей семье традиция есть — отме­чать этот праздник пальбой и другими громкими звуками. Вот я и го­товлюсь — сколько лет исполнится, столько раз и выстрелю.</a:t>
            </a:r>
          </a:p>
          <a:p>
            <a:pPr marL="0" lv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 днём рождения, — запоздало поздравил капитан Флинт. — А сколько ж тебе исполняется?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Но боцман уже спустил курок, и капитану осталось только счи­тать выстрелы. Когда пальба закончилась, изумлённый капитан вос­кликнул:</a:t>
            </a:r>
          </a:p>
          <a:p>
            <a:pPr marL="0" lv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Билли! Ты выстрелил всего 10 раз! Тебе что — всего 10 лет?!</a:t>
            </a:r>
          </a:p>
          <a:p>
            <a:pPr marL="0" lv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Нет, — ответил боцман. — Гораздо больше. Мне сегодня исполни­лось 40 лет.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Какого числа у боцмана день рождения?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75" name="Picture 3" descr="C:\Documents and Settings\Администратор\Рабочий стол\news_text_208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90458" y="188640"/>
            <a:ext cx="1295064" cy="1584176"/>
          </a:xfrm>
          <a:prstGeom prst="rect">
            <a:avLst/>
          </a:prstGeom>
          <a:noFill/>
        </p:spPr>
      </p:pic>
      <p:sp>
        <p:nvSpPr>
          <p:cNvPr id="6" name="Скругленный прямоугольник 5"/>
          <p:cNvSpPr/>
          <p:nvPr/>
        </p:nvSpPr>
        <p:spPr>
          <a:xfrm>
            <a:off x="251520" y="2204864"/>
            <a:ext cx="8640960" cy="4464496"/>
          </a:xfrm>
          <a:prstGeom prst="roundRect">
            <a:avLst/>
          </a:prstGeom>
          <a:noFill/>
          <a:ln w="539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395536" y="188640"/>
            <a:ext cx="8291264" cy="1584176"/>
          </a:xfrm>
          <a:prstGeom prst="roundRect">
            <a:avLst/>
          </a:prstGeom>
          <a:noFill/>
          <a:ln w="4762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373" y="2708920"/>
            <a:ext cx="3069274" cy="3239789"/>
          </a:xfrm>
          <a:prstGeom prst="rect">
            <a:avLst/>
          </a:prstGeom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b="1" dirty="0" smtClean="0">
                <a:solidFill>
                  <a:srgbClr val="7030A0"/>
                </a:solidFill>
              </a:rPr>
              <a:t>АМ рефлексии </a:t>
            </a:r>
            <a:r>
              <a:rPr lang="ru-RU" sz="3600" b="1" dirty="0" smtClean="0">
                <a:solidFill>
                  <a:srgbClr val="7030A0"/>
                </a:solidFill>
              </a:rPr>
              <a:t>“Мозаика из слов”</a:t>
            </a:r>
            <a:endParaRPr lang="ru-RU" sz="3600" b="1" dirty="0">
              <a:solidFill>
                <a:srgbClr val="7030A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1484784"/>
            <a:ext cx="8229600" cy="5373216"/>
          </a:xfrm>
        </p:spPr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ru-RU" b="1" dirty="0" smtClean="0"/>
              <a:t>      </a:t>
            </a:r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Все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участники делятся на мини-группы по 3-4 человека, каждая мини-группа получает бумагу и должна за 5 минут придумать максимум прилагательных-определений, которые подходят к пройденному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занятию.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Например,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активное, информативное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т.д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После чего они зачитывают полученный список прилагательных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Обсуждение. Не обязательно. Можно попросить группы прокомментировать интересные идеи, которые они выскажут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Вариант. Можно попросить группы вместо прилагательных составить список ключевых понятий и терминов, связанных с темой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занятия. 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Упражнение помогает обучающимся вспомнить то, что происходило на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занятии,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соединить в единое целое свои впечатления о нем и полученную информацию. Также упражнение помогает завершить урок в живой, активной, запоминающейся манере.</a:t>
            </a:r>
          </a:p>
          <a:p>
            <a:pPr>
              <a:buNone/>
            </a:pP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endParaRPr lang="ru-RU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323528" y="1484784"/>
            <a:ext cx="8352928" cy="4968552"/>
          </a:xfrm>
          <a:prstGeom prst="roundRect">
            <a:avLst/>
          </a:prstGeom>
          <a:noFill/>
          <a:ln w="50800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467544" y="332656"/>
            <a:ext cx="8208912" cy="1008112"/>
          </a:xfrm>
          <a:prstGeom prst="roundRect">
            <a:avLst/>
          </a:prstGeom>
          <a:noFill/>
          <a:ln w="4762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43010" name="Object 2"/>
          <p:cNvGraphicFramePr>
            <a:graphicFrameLocks noChangeAspect="1"/>
          </p:cNvGraphicFramePr>
          <p:nvPr/>
        </p:nvGraphicFramePr>
        <p:xfrm>
          <a:off x="323528" y="476672"/>
          <a:ext cx="5058443" cy="583264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012" name="Документ" r:id="rId3" imgW="5940803" imgH="6669960" progId="Word.Document.12">
                  <p:embed/>
                </p:oleObj>
              </mc:Choice>
              <mc:Fallback>
                <p:oleObj name="Документ" r:id="rId3" imgW="5940803" imgH="6669960" progId="Word.Document.12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3528" y="476672"/>
                        <a:ext cx="5058443" cy="5832648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 w="31750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724128" y="980728"/>
            <a:ext cx="3096344" cy="5472608"/>
          </a:xfrm>
        </p:spPr>
        <p:txBody>
          <a:bodyPr>
            <a:normAutofit fontScale="90000"/>
          </a:bodyPr>
          <a:lstStyle/>
          <a:p>
            <a:pPr algn="l"/>
            <a:r>
              <a:rPr lang="ru-RU" sz="3600" dirty="0" smtClean="0">
                <a:solidFill>
                  <a:srgbClr val="FF0000"/>
                </a:solidFill>
              </a:rPr>
              <a:t>АМО рефлексии «Мишень»</a:t>
            </a:r>
            <a:r>
              <a:rPr lang="ru-RU" sz="3600" b="1" dirty="0" smtClean="0">
                <a:solidFill>
                  <a:srgbClr val="FF0000"/>
                </a:solidFill>
              </a:rPr>
              <a:t/>
            </a:r>
            <a:br>
              <a:rPr lang="ru-RU" sz="3600" b="1" dirty="0" smtClean="0">
                <a:solidFill>
                  <a:srgbClr val="FF0000"/>
                </a:solidFill>
              </a:rPr>
            </a:br>
            <a:r>
              <a:rPr lang="ru-RU" sz="3600" dirty="0" smtClean="0"/>
              <a:t> </a:t>
            </a:r>
            <a:r>
              <a:rPr lang="ru-RU" sz="2200" b="1" dirty="0" smtClean="0">
                <a:solidFill>
                  <a:schemeClr val="tx2">
                    <a:lumMod val="75000"/>
                  </a:schemeClr>
                </a:solidFill>
              </a:rPr>
              <a:t>Цель: создать условия для рефлексивно-оценочных действий учащихся.</a:t>
            </a:r>
            <a:br>
              <a:rPr lang="ru-RU" sz="2200" b="1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ru-RU" sz="2200" b="1" dirty="0" smtClean="0">
                <a:solidFill>
                  <a:srgbClr val="FF0000"/>
                </a:solidFill>
              </a:rPr>
              <a:t>Организация: </a:t>
            </a:r>
            <a:r>
              <a:rPr lang="ru-RU" sz="2200" b="1" dirty="0" smtClean="0">
                <a:solidFill>
                  <a:schemeClr val="tx2">
                    <a:lumMod val="75000"/>
                  </a:schemeClr>
                </a:solidFill>
              </a:rPr>
              <a:t>Педагог </a:t>
            </a:r>
            <a:r>
              <a:rPr lang="ru-RU" sz="2200" b="1" dirty="0" smtClean="0">
                <a:solidFill>
                  <a:schemeClr val="tx2">
                    <a:lumMod val="75000"/>
                  </a:schemeClr>
                </a:solidFill>
              </a:rPr>
              <a:t>предлагает заполнить лист самооценки работы на уроке - «выстрелить» в мишень (поставить точку на мишени).  Оценить по 5-бальной шкале собственную учебную деятельность на уроке, собственные достижения, своё эмоциональное самочувствие</a:t>
            </a:r>
            <a:r>
              <a:rPr lang="ru-RU" sz="2000" dirty="0" smtClean="0"/>
              <a:t>. </a:t>
            </a:r>
            <a:r>
              <a:rPr lang="ru-RU" sz="3200" dirty="0" smtClean="0"/>
              <a:t/>
            </a:r>
            <a:br>
              <a:rPr lang="ru-RU" sz="3200" dirty="0" smtClean="0"/>
            </a:br>
            <a:endParaRPr lang="ru-RU" sz="36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1000100" y="1928802"/>
            <a:ext cx="2857520" cy="71438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000" b="1" i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АКТИВНЫЙ</a:t>
            </a: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2571736" y="1000108"/>
            <a:ext cx="3643338" cy="642942"/>
          </a:xfrm>
          <a:prstGeom prst="roundRect">
            <a:avLst/>
          </a:prstGeom>
          <a:solidFill>
            <a:srgbClr val="FFFF99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200" b="1" i="1" dirty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МЕТОД</a:t>
            </a: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643438" y="1928802"/>
            <a:ext cx="3500462" cy="71438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000" b="1" i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ДЕЯТЕЛЬНОСТНЫЙ</a:t>
            </a: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214282" y="4357694"/>
            <a:ext cx="8715436" cy="785818"/>
          </a:xfrm>
          <a:prstGeom prst="roundRect">
            <a:avLst/>
          </a:prstGeom>
          <a:solidFill>
            <a:srgbClr val="FFCCFF">
              <a:alpha val="76863"/>
            </a:srgbClr>
          </a:solidFill>
          <a:ln>
            <a:solidFill>
              <a:srgbClr val="FF3399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Применяют на различных этапах урока.</a:t>
            </a: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2786050" y="5572140"/>
            <a:ext cx="3643338" cy="785818"/>
          </a:xfrm>
          <a:prstGeom prst="roundRect">
            <a:avLst/>
          </a:prstGeom>
          <a:solidFill>
            <a:srgbClr val="FFFF99"/>
          </a:solidFill>
          <a:ln>
            <a:solidFill>
              <a:srgbClr val="FF99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200" b="1" i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УСПЕХ</a:t>
            </a:r>
            <a:endParaRPr lang="ru-RU" sz="3200" b="1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285720" y="3071810"/>
            <a:ext cx="2500330" cy="714380"/>
          </a:xfrm>
          <a:prstGeom prst="roundRect">
            <a:avLst/>
          </a:prstGeom>
          <a:solidFill>
            <a:srgbClr val="66FF33">
              <a:alpha val="50196"/>
            </a:srgbClr>
          </a:solidFill>
          <a:ln>
            <a:solidFill>
              <a:srgbClr val="92D05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000" b="1" i="1" dirty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РАЗВИВАЕТ</a:t>
            </a: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2928926" y="3071810"/>
            <a:ext cx="3286148" cy="714380"/>
          </a:xfrm>
          <a:prstGeom prst="roundRect">
            <a:avLst/>
          </a:prstGeom>
          <a:solidFill>
            <a:srgbClr val="92D050">
              <a:alpha val="50196"/>
            </a:srgbClr>
          </a:solidFill>
          <a:ln>
            <a:solidFill>
              <a:srgbClr val="92D05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000" b="1" i="1" dirty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АКТИВИЗИРУЕТ</a:t>
            </a: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6357950" y="3071810"/>
            <a:ext cx="2286016" cy="714380"/>
          </a:xfrm>
          <a:prstGeom prst="roundRect">
            <a:avLst/>
          </a:prstGeom>
          <a:solidFill>
            <a:srgbClr val="92D050">
              <a:alpha val="50196"/>
            </a:srgbClr>
          </a:solidFill>
          <a:ln>
            <a:solidFill>
              <a:srgbClr val="92D05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000" b="1" i="1" dirty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УЧИТ</a:t>
            </a:r>
          </a:p>
        </p:txBody>
      </p:sp>
      <p:sp>
        <p:nvSpPr>
          <p:cNvPr id="16" name="Заголовок 1"/>
          <p:cNvSpPr txBox="1">
            <a:spLocks/>
          </p:cNvSpPr>
          <p:nvPr/>
        </p:nvSpPr>
        <p:spPr bwMode="auto">
          <a:xfrm>
            <a:off x="251235" y="390089"/>
            <a:ext cx="8712968" cy="10056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Aft>
                <a:spcPts val="0"/>
              </a:spcAft>
              <a:defRPr/>
            </a:pPr>
            <a:r>
              <a:rPr lang="ru-RU" sz="3600" b="1" i="1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Georgia" pitchFamily="18" charset="0"/>
                <a:ea typeface="Times New Roman"/>
                <a:cs typeface="Times New Roman"/>
              </a:rPr>
              <a:t>Метод  «</a:t>
            </a:r>
            <a:r>
              <a:rPr lang="ru-RU" sz="3600" b="1" i="1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Georgia" pitchFamily="18" charset="0"/>
                <a:ea typeface="Times New Roman"/>
                <a:cs typeface="Times New Roman"/>
              </a:rPr>
              <a:t>Синквейн</a:t>
            </a:r>
            <a:r>
              <a:rPr lang="ru-RU" sz="3600" b="1" i="1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Georgia" pitchFamily="18" charset="0"/>
                <a:ea typeface="Times New Roman"/>
                <a:cs typeface="Times New Roman"/>
              </a:rPr>
              <a:t>»</a:t>
            </a:r>
            <a:r>
              <a:rPr lang="ru-RU" sz="3600" b="1" i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itchFamily="18" charset="0"/>
                <a:ea typeface="Times New Roman"/>
                <a:cs typeface="Times New Roman"/>
              </a:rPr>
              <a:t/>
            </a:r>
            <a:br>
              <a:rPr lang="ru-RU" sz="3600" b="1" i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itchFamily="18" charset="0"/>
                <a:ea typeface="Times New Roman"/>
                <a:cs typeface="Times New Roman"/>
              </a:rPr>
            </a:br>
            <a:endParaRPr lang="ru-RU" sz="3600" b="1" i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itchFamily="18" charset="0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1001</TotalTime>
  <Words>665</Words>
  <Application>Microsoft Office PowerPoint</Application>
  <PresentationFormat>Экран (4:3)</PresentationFormat>
  <Paragraphs>97</Paragraphs>
  <Slides>14</Slides>
  <Notes>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20" baseType="lpstr">
      <vt:lpstr>Arial</vt:lpstr>
      <vt:lpstr>Calibri</vt:lpstr>
      <vt:lpstr>Georgia</vt:lpstr>
      <vt:lpstr>Times New Roman</vt:lpstr>
      <vt:lpstr>Тема Office</vt:lpstr>
      <vt:lpstr>Документ</vt:lpstr>
      <vt:lpstr>АКТИВНЫЕ МЕТОДЫ ОБУЧЕНИЯ </vt:lpstr>
      <vt:lpstr>Презентация PowerPoint</vt:lpstr>
      <vt:lpstr>Что такое АМО?</vt:lpstr>
      <vt:lpstr>АМО строятся на: </vt:lpstr>
      <vt:lpstr>АМО для ученика</vt:lpstr>
      <vt:lpstr>Изменение роли педагога</vt:lpstr>
      <vt:lpstr>Технология модерации</vt:lpstr>
      <vt:lpstr>Кластер темы «Простые механизмы»</vt:lpstr>
      <vt:lpstr>АМО «Мозговой штурм»</vt:lpstr>
      <vt:lpstr>Реши задачу!</vt:lpstr>
      <vt:lpstr>Реши задачу!</vt:lpstr>
      <vt:lpstr>АМ рефлексии “Мозаика из слов”</vt:lpstr>
      <vt:lpstr>АМО рефлексии «Мишень»  Цель: создать условия для рефлексивно-оценочных действий учащихся. Организация: Педагог предлагает заполнить лист самооценки работы на уроке - «выстрелить» в мишень (поставить точку на мишени).  Оценить по 5-бальной шкале собственную учебную деятельность на уроке, собственные достижения, своё эмоциональное самочувствие.  </vt:lpstr>
      <vt:lpstr>Презентация PowerPoint</vt:lpstr>
    </vt:vector>
  </TitlesOfParts>
  <Company>Home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Маргарита Еремина</cp:lastModifiedBy>
  <cp:revision>236</cp:revision>
  <dcterms:created xsi:type="dcterms:W3CDTF">2011-03-23T10:03:54Z</dcterms:created>
  <dcterms:modified xsi:type="dcterms:W3CDTF">2017-10-02T16:26:50Z</dcterms:modified>
</cp:coreProperties>
</file>