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5" r:id="rId9"/>
    <p:sldId id="267" r:id="rId10"/>
    <p:sldId id="266" r:id="rId11"/>
    <p:sldId id="263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986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722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93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264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17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540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924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516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087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792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920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216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315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8561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679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7926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53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7164013-E3C6-43D1-A99C-7E4F9F71C511}" type="datetimeFigureOut">
              <a:rPr lang="ru-RU" smtClean="0"/>
              <a:t>19.12.2017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5AF235A5-6BA1-4CA2-87E9-B6D0A765B1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618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62893" y="1000125"/>
            <a:ext cx="8970120" cy="120550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Работа с </a:t>
            </a:r>
            <a:r>
              <a:rPr lang="ru-RU" dirty="0" err="1" smtClean="0"/>
              <a:t>гиперактивными</a:t>
            </a:r>
            <a:r>
              <a:rPr lang="ru-RU" dirty="0" smtClean="0"/>
              <a:t> детьми и детьми с СДВГ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9326" y="2635792"/>
            <a:ext cx="5057774" cy="337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339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Гиперактивность</a:t>
            </a:r>
            <a:r>
              <a:rPr lang="ru-RU" dirty="0" smtClean="0"/>
              <a:t> -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состояние, при котором двигательная активность и возбудимость человека превышает норму, является неадекватной и непродуктивной. </a:t>
            </a:r>
            <a:r>
              <a:rPr lang="ru-RU" dirty="0" err="1" smtClean="0"/>
              <a:t>Гиперактивность</a:t>
            </a:r>
            <a:r>
              <a:rPr lang="ru-RU" dirty="0" smtClean="0"/>
              <a:t> является признаком неуравновешенной нервной системы.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61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СДВГ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Синдром дефицита внимания и </a:t>
            </a:r>
            <a:r>
              <a:rPr lang="ru-RU" b="1" dirty="0" err="1" smtClean="0"/>
              <a:t>гиперактивности</a:t>
            </a:r>
            <a:r>
              <a:rPr lang="ru-RU" b="1" dirty="0" smtClean="0"/>
              <a:t> </a:t>
            </a:r>
            <a:r>
              <a:rPr lang="ru-RU" dirty="0" smtClean="0"/>
              <a:t>- </a:t>
            </a:r>
            <a:r>
              <a:rPr lang="ru-RU" dirty="0" err="1" smtClean="0"/>
              <a:t>неврологическо</a:t>
            </a:r>
            <a:r>
              <a:rPr lang="ru-RU" dirty="0" smtClean="0"/>
              <a:t>-поведенческое расстройство развития, начинающееся в детском возрасте. Проявляется такими симптомами, как трудности концентрации внимания, </a:t>
            </a:r>
            <a:r>
              <a:rPr lang="ru-RU" dirty="0" err="1" smtClean="0"/>
              <a:t>гиперактивность</a:t>
            </a:r>
            <a:r>
              <a:rPr lang="ru-RU" dirty="0" smtClean="0"/>
              <a:t> и плохо управляемая импульсивность. </a:t>
            </a:r>
          </a:p>
          <a:p>
            <a:pPr marL="0" indent="0">
              <a:buNone/>
            </a:pPr>
            <a:r>
              <a:rPr lang="ru-RU" dirty="0" smtClean="0"/>
              <a:t>С неврологической точки зрения СДВГ рассматривается как стойкий и хронический синдром, для которого не найдено способа излечения.</a:t>
            </a:r>
          </a:p>
          <a:p>
            <a:pPr marL="0" indent="0">
              <a:buNone/>
            </a:pPr>
            <a:r>
              <a:rPr lang="ru-RU" dirty="0" smtClean="0"/>
              <a:t>С возрастом СДВГ компенсируется примерно у 30 % детей.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9260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</a:t>
            </a:r>
            <a:r>
              <a:rPr lang="ru-RU" dirty="0" smtClean="0"/>
              <a:t>ри подтипа СДВГ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dirty="0" smtClean="0"/>
              <a:t>Преимущественно невнимательный тип. Характеристика: легко отвлекаемый, забывчивый, мечтательный, дезорганизованный, имеет плохую концентрацию внимания, испытывает трудности при выполнении задач.</a:t>
            </a:r>
          </a:p>
          <a:p>
            <a:r>
              <a:rPr lang="ru-RU" dirty="0" smtClean="0"/>
              <a:t>Преимущественно </a:t>
            </a:r>
            <a:r>
              <a:rPr lang="ru-RU" dirty="0" err="1" smtClean="0"/>
              <a:t>гиперактивно</a:t>
            </a:r>
            <a:r>
              <a:rPr lang="ru-RU" dirty="0" smtClean="0"/>
              <a:t>-импульсивный тип. Характеристика: испытывает чрезмерную нервозность, беспокойство, </a:t>
            </a:r>
            <a:r>
              <a:rPr lang="ru-RU" dirty="0" err="1" smtClean="0"/>
              <a:t>гиперактивен</a:t>
            </a:r>
            <a:r>
              <a:rPr lang="ru-RU" dirty="0" smtClean="0"/>
              <a:t>, незрелое поведение, деструктивное поведение, испытывает трудности в ситуациях, требующих усидчивости и длительного ожидания.</a:t>
            </a:r>
          </a:p>
          <a:p>
            <a:r>
              <a:rPr lang="ru-RU" dirty="0" smtClean="0"/>
              <a:t>Комбинированный тип. Представляет собой комбинацию первых двух подтипов.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270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Мозаичное развитие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Проблемы с концентрацией и не всегда адекватное поведение не означают, что у ребенка отсутствуют навыки обучения и продуктивной работы. Часто наблюдается так называемое мозаичное развитие - несмотря на физическое развитие и хорошее развитие интеллектуальной сферы, у таких детей западает эмоционально-волевая сфера. То есть волевая регуляция гораздо ниже нормы, поэтому ребенок не способен прилагать длительные усилия и совершенно не способен заниматься тем, что ему неинтересно или кажется неважным в эту минуту.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4768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Признаки </a:t>
            </a:r>
            <a:r>
              <a:rPr lang="ru-RU" dirty="0" err="1" smtClean="0"/>
              <a:t>гиперактивности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Постоянная двигательная активность, может встать и начать ходить по классу;</a:t>
            </a:r>
          </a:p>
          <a:p>
            <a:r>
              <a:rPr lang="ru-RU" dirty="0" smtClean="0"/>
              <a:t>Болтовня, попытка ответить, не дослушав вопрос, перебивает педагога;</a:t>
            </a:r>
          </a:p>
          <a:p>
            <a:r>
              <a:rPr lang="ru-RU" dirty="0" smtClean="0"/>
              <a:t>Вспыльчивость, эмоциональная лабильность;</a:t>
            </a:r>
          </a:p>
          <a:p>
            <a:r>
              <a:rPr lang="ru-RU" dirty="0" smtClean="0"/>
              <a:t>Не развита </a:t>
            </a:r>
            <a:r>
              <a:rPr lang="ru-RU" dirty="0" err="1" smtClean="0"/>
              <a:t>эмпатия</a:t>
            </a:r>
            <a:r>
              <a:rPr lang="ru-RU" dirty="0" smtClean="0"/>
              <a:t>, не всегда понимают чужие эмоции;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315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работать?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Сажать ближе к педагогу, уделять повышенное внимание, часто использовать зрительный контакт</a:t>
            </a:r>
          </a:p>
          <a:p>
            <a:r>
              <a:rPr lang="ru-RU" dirty="0" smtClean="0"/>
              <a:t>Давать индивидуальные задания – помочь педагогу, рассказать что-то перед остальными детьми, найти информацию и т.д.</a:t>
            </a:r>
          </a:p>
          <a:p>
            <a:r>
              <a:rPr lang="ru-RU" dirty="0" smtClean="0"/>
              <a:t>Делать перерывы в обучении чаще, чем обычно. Подойдут игры, смена темы, физические упражнения</a:t>
            </a:r>
          </a:p>
          <a:p>
            <a:r>
              <a:rPr lang="ru-RU" dirty="0" smtClean="0"/>
              <a:t>Помогать распознавать эмоции – «Я вижу, что ты злишься. Я понимаю твое состояние»</a:t>
            </a:r>
            <a:r>
              <a:rPr lang="ru-RU" dirty="0" smtClean="0"/>
              <a:t> </a:t>
            </a:r>
          </a:p>
          <a:p>
            <a:r>
              <a:rPr lang="ru-RU" dirty="0" smtClean="0"/>
              <a:t>Не давать отрицательное подкрепление!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343406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Индивидуальный подход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025" y="2562225"/>
            <a:ext cx="10839450" cy="4000499"/>
          </a:xfrm>
        </p:spPr>
        <p:txBody>
          <a:bodyPr>
            <a:normAutofit/>
          </a:bodyPr>
          <a:lstStyle/>
          <a:p>
            <a:r>
              <a:rPr lang="ru-RU" dirty="0" smtClean="0"/>
              <a:t>Ориентируйтесь на ребенка, черпайте информацию в нем самом. Спросите его: какой урок тебе понравился больше всего? Какой — меньше всего? В чем их отличие? Попытайтесь узнать у самого ребенка, как он предпочитает учиться.</a:t>
            </a:r>
          </a:p>
          <a:p>
            <a:r>
              <a:rPr lang="ru-RU" dirty="0" smtClean="0"/>
              <a:t>Учащимся с СДВ/СДВГ нужна система, и в этом вам помогут списки и пошаговые инструкции.</a:t>
            </a:r>
          </a:p>
          <a:p>
            <a:r>
              <a:rPr lang="ru-RU" dirty="0" smtClean="0"/>
              <a:t>Если хотите помочь ребенку сосредоточиться, дайте ему блокнот, пусть чиркает каракули. </a:t>
            </a:r>
          </a:p>
          <a:p>
            <a:r>
              <a:rPr lang="ru-RU" dirty="0" smtClean="0"/>
              <a:t>Прибегайте к альтернативным методам записи информации. пусть пользуется ассоциативной картой, доской, составляет списки на </a:t>
            </a:r>
            <a:r>
              <a:rPr lang="ru-RU" dirty="0" err="1" smtClean="0"/>
              <a:t>стикерах</a:t>
            </a:r>
            <a:r>
              <a:rPr lang="ru-RU" dirty="0" smtClean="0"/>
              <a:t>, использует аудио или конспектирует на планшете.</a:t>
            </a:r>
          </a:p>
        </p:txBody>
      </p:sp>
    </p:spTree>
    <p:extLst>
      <p:ext uri="{BB962C8B-B14F-4D97-AF65-F5344CB8AC3E}">
        <p14:creationId xmlns:p14="http://schemas.microsoft.com/office/powerpoint/2010/main" val="363683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Чаще комментируйте работу учащихся с СДВ/СДВГ, тогда они будут больше стараться. </a:t>
            </a:r>
          </a:p>
          <a:p>
            <a:r>
              <a:rPr lang="ru-RU" dirty="0"/>
              <a:t>Разбивайте объемные задания на более мелкие задачи или части. Лучше меньше, да лучше. Если ребенка с СДВ/СДВГ перегружать, он может расстроиться.</a:t>
            </a:r>
          </a:p>
          <a:p>
            <a:r>
              <a:rPr lang="ru-RU" dirty="0"/>
              <a:t>Побольше юмора и веселья: дети, которые умудряются смеяться на уроках, счастливы и увлечены учебой.</a:t>
            </a:r>
          </a:p>
          <a:p>
            <a:r>
              <a:rPr lang="ru-RU" dirty="0"/>
              <a:t>Выискивайте любую возможность порадоваться и похвалить. За что угодно. К примеру, их живостью и энергией можно заразить сразу несколько учеников, а то и весь класс. Ищите в них таланты и взращивайте их.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1227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Игрушки для снятия стресса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74900"/>
            <a:ext cx="3416300" cy="3416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0099" y="2374900"/>
            <a:ext cx="3667125" cy="3667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5240" y="2670175"/>
            <a:ext cx="3307794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404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Зефирный тест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5119" y="2644775"/>
            <a:ext cx="536257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98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953" y="1249893"/>
            <a:ext cx="8761413" cy="706964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4606" y="2526768"/>
            <a:ext cx="6769894" cy="381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0897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41</TotalTime>
  <Words>561</Words>
  <Application>Microsoft Office PowerPoint</Application>
  <PresentationFormat>Широкоэкранный</PresentationFormat>
  <Paragraphs>37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Ион (конференц-зал)</vt:lpstr>
      <vt:lpstr>Работа с гиперактивными детьми и детьми с СДВГ</vt:lpstr>
      <vt:lpstr>Гиперактивность -</vt:lpstr>
      <vt:lpstr>СДВГ</vt:lpstr>
      <vt:lpstr>Три подтипа СДВГ </vt:lpstr>
      <vt:lpstr>Мозаичное развитие</vt:lpstr>
      <vt:lpstr>Признаки гиперактивности</vt:lpstr>
      <vt:lpstr>Как работать? </vt:lpstr>
      <vt:lpstr>Индивидуальный подход</vt:lpstr>
      <vt:lpstr>Презентация PowerPoint</vt:lpstr>
      <vt:lpstr>Игрушки для снятия стресса</vt:lpstr>
      <vt:lpstr>Зефирный тест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 гиперактивными детьми и детьми с СДВГ</dc:title>
  <dc:creator>Kvantorium</dc:creator>
  <cp:lastModifiedBy>Kvantorium</cp:lastModifiedBy>
  <cp:revision>5</cp:revision>
  <dcterms:created xsi:type="dcterms:W3CDTF">2017-12-19T06:11:53Z</dcterms:created>
  <dcterms:modified xsi:type="dcterms:W3CDTF">2017-12-19T06:53:16Z</dcterms:modified>
</cp:coreProperties>
</file>