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07136" y="0"/>
            <a:ext cx="11485245" cy="6858000"/>
          </a:xfrm>
          <a:custGeom>
            <a:avLst/>
            <a:gdLst/>
            <a:ahLst/>
            <a:cxnLst/>
            <a:rect l="l" t="t" r="r" b="b"/>
            <a:pathLst>
              <a:path w="11485245" h="6858000">
                <a:moveTo>
                  <a:pt x="0" y="6858000"/>
                </a:moveTo>
                <a:lnTo>
                  <a:pt x="11484864" y="6858000"/>
                </a:lnTo>
                <a:lnTo>
                  <a:pt x="11484864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0" y="0"/>
            <a:ext cx="478790" cy="6858000"/>
          </a:xfrm>
          <a:custGeom>
            <a:avLst/>
            <a:gdLst/>
            <a:ahLst/>
            <a:cxnLst/>
            <a:rect l="l" t="t" r="r" b="b"/>
            <a:pathLst>
              <a:path w="478790" h="6858000">
                <a:moveTo>
                  <a:pt x="0" y="6858000"/>
                </a:moveTo>
                <a:lnTo>
                  <a:pt x="478536" y="6858000"/>
                </a:lnTo>
                <a:lnTo>
                  <a:pt x="47853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478536" y="0"/>
            <a:ext cx="228600" cy="6858000"/>
          </a:xfrm>
          <a:custGeom>
            <a:avLst/>
            <a:gdLst/>
            <a:ahLst/>
            <a:cxnLst/>
            <a:rect l="l" t="t" r="r" b="b"/>
            <a:pathLst>
              <a:path w="228600" h="6858000">
                <a:moveTo>
                  <a:pt x="0" y="6858000"/>
                </a:moveTo>
                <a:lnTo>
                  <a:pt x="228600" y="6858000"/>
                </a:lnTo>
                <a:lnTo>
                  <a:pt x="2286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04390" y="621614"/>
            <a:ext cx="7983219" cy="11233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0" i="0">
                <a:solidFill>
                  <a:srgbClr val="181B0D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50594" y="2151151"/>
            <a:ext cx="9290811" cy="3348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CE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151876" y="5709920"/>
            <a:ext cx="3275329" cy="384810"/>
          </a:xfrm>
          <a:custGeom>
            <a:avLst/>
            <a:gdLst/>
            <a:ahLst/>
            <a:cxnLst/>
            <a:rect l="l" t="t" r="r" b="b"/>
            <a:pathLst>
              <a:path w="3275329" h="384810">
                <a:moveTo>
                  <a:pt x="0" y="384809"/>
                </a:moveTo>
                <a:lnTo>
                  <a:pt x="3275076" y="384809"/>
                </a:lnTo>
                <a:lnTo>
                  <a:pt x="3275076" y="0"/>
                </a:lnTo>
                <a:lnTo>
                  <a:pt x="0" y="0"/>
                </a:lnTo>
                <a:lnTo>
                  <a:pt x="0" y="384809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8151876" y="5709284"/>
            <a:ext cx="984250" cy="0"/>
          </a:xfrm>
          <a:custGeom>
            <a:avLst/>
            <a:gdLst/>
            <a:ahLst/>
            <a:cxnLst/>
            <a:rect l="l" t="t" r="r" b="b"/>
            <a:pathLst>
              <a:path w="984250" h="0">
                <a:moveTo>
                  <a:pt x="0" y="0"/>
                </a:moveTo>
                <a:lnTo>
                  <a:pt x="983763" y="0"/>
                </a:lnTo>
              </a:path>
            </a:pathLst>
          </a:custGeom>
          <a:ln w="3175">
            <a:solidFill>
              <a:srgbClr val="181B0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1021186" y="1685544"/>
            <a:ext cx="405765" cy="4024629"/>
          </a:xfrm>
          <a:custGeom>
            <a:avLst/>
            <a:gdLst/>
            <a:ahLst/>
            <a:cxnLst/>
            <a:rect l="l" t="t" r="r" b="b"/>
            <a:pathLst>
              <a:path w="405765" h="4024629">
                <a:moveTo>
                  <a:pt x="405765" y="0"/>
                </a:moveTo>
                <a:lnTo>
                  <a:pt x="0" y="0"/>
                </a:lnTo>
                <a:lnTo>
                  <a:pt x="0" y="4024033"/>
                </a:lnTo>
                <a:lnTo>
                  <a:pt x="405765" y="4024033"/>
                </a:lnTo>
                <a:lnTo>
                  <a:pt x="405765" y="0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52855" y="743712"/>
            <a:ext cx="3275329" cy="4409440"/>
          </a:xfrm>
          <a:custGeom>
            <a:avLst/>
            <a:gdLst/>
            <a:ahLst/>
            <a:cxnLst/>
            <a:rect l="l" t="t" r="r" b="b"/>
            <a:pathLst>
              <a:path w="3275329" h="4409440">
                <a:moveTo>
                  <a:pt x="3274441" y="0"/>
                </a:moveTo>
                <a:lnTo>
                  <a:pt x="0" y="0"/>
                </a:lnTo>
                <a:lnTo>
                  <a:pt x="0" y="4408932"/>
                </a:lnTo>
                <a:lnTo>
                  <a:pt x="405701" y="4408932"/>
                </a:lnTo>
                <a:lnTo>
                  <a:pt x="405701" y="384428"/>
                </a:lnTo>
                <a:lnTo>
                  <a:pt x="3275066" y="384428"/>
                </a:lnTo>
                <a:lnTo>
                  <a:pt x="3274736" y="336456"/>
                </a:lnTo>
                <a:lnTo>
                  <a:pt x="3274651" y="240296"/>
                </a:lnTo>
                <a:lnTo>
                  <a:pt x="3274865" y="145440"/>
                </a:lnTo>
                <a:lnTo>
                  <a:pt x="3274780" y="49327"/>
                </a:lnTo>
                <a:lnTo>
                  <a:pt x="3274441" y="0"/>
                </a:lnTo>
                <a:close/>
              </a:path>
              <a:path w="3275329" h="4409440">
                <a:moveTo>
                  <a:pt x="3275066" y="384428"/>
                </a:moveTo>
                <a:lnTo>
                  <a:pt x="405701" y="384428"/>
                </a:lnTo>
                <a:lnTo>
                  <a:pt x="3275076" y="385825"/>
                </a:lnTo>
                <a:lnTo>
                  <a:pt x="3275066" y="384428"/>
                </a:lnTo>
                <a:close/>
              </a:path>
            </a:pathLst>
          </a:custGeom>
          <a:solidFill>
            <a:srgbClr val="181B0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191510">
              <a:lnSpc>
                <a:spcPct val="100000"/>
              </a:lnSpc>
              <a:spcBef>
                <a:spcPts val="100"/>
              </a:spcBef>
            </a:pPr>
            <a:r>
              <a:rPr dirty="0" spc="-70"/>
              <a:t>НАСТАВНИК</a:t>
            </a:r>
          </a:p>
        </p:txBody>
      </p:sp>
      <p:sp>
        <p:nvSpPr>
          <p:cNvPr id="8" name="object 8"/>
          <p:cNvSpPr/>
          <p:nvPr/>
        </p:nvSpPr>
        <p:spPr>
          <a:xfrm>
            <a:off x="1589532" y="1895855"/>
            <a:ext cx="5690616" cy="3971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27633"/>
            <a:ext cx="656907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25"/>
              <a:t>Что </a:t>
            </a:r>
            <a:r>
              <a:rPr dirty="0" sz="4400" spc="-15"/>
              <a:t>такое</a:t>
            </a:r>
            <a:r>
              <a:rPr dirty="0" sz="4400"/>
              <a:t> </a:t>
            </a:r>
            <a:r>
              <a:rPr dirty="0" sz="4400" spc="-5"/>
              <a:t>наставничество?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594" y="1525346"/>
            <a:ext cx="9445625" cy="2051050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algn="just" marL="396240" marR="5080" indent="-383540">
              <a:lnSpc>
                <a:spcPct val="94000"/>
              </a:lnSpc>
              <a:spcBef>
                <a:spcPts val="250"/>
              </a:spcBef>
              <a:buChar char="■"/>
              <a:tabLst>
                <a:tab pos="396875" algn="l"/>
                <a:tab pos="2626360" algn="l"/>
                <a:tab pos="5456555" algn="l"/>
                <a:tab pos="7071995" algn="l"/>
                <a:tab pos="9055100" algn="l"/>
              </a:tabLst>
            </a:pP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Наставничество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(менторинг)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—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отношения,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в </a:t>
            </a:r>
            <a:r>
              <a:rPr dirty="0" sz="2000" spc="-15">
                <a:solidFill>
                  <a:srgbClr val="181B0D"/>
                </a:solidFill>
                <a:latin typeface="Franklin Gothic Book"/>
                <a:cs typeface="Franklin Gothic Book"/>
              </a:rPr>
              <a:t>которых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опытнее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или более 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сведущий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человек помогает менее опытному или менее сведущему усвоить  определенные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компетенции.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Опыт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и знания,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относительно </a:t>
            </a:r>
            <a:r>
              <a:rPr dirty="0" sz="2000" spc="-20">
                <a:solidFill>
                  <a:srgbClr val="181B0D"/>
                </a:solidFill>
                <a:latin typeface="Franklin Gothic Book"/>
                <a:cs typeface="Franklin Gothic Book"/>
              </a:rPr>
              <a:t>которых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строятся  </a:t>
            </a:r>
            <a:r>
              <a:rPr dirty="0" sz="2000" spc="-35">
                <a:solidFill>
                  <a:srgbClr val="181B0D"/>
                </a:solidFill>
                <a:latin typeface="Franklin Gothic Book"/>
                <a:cs typeface="Franklin Gothic Book"/>
              </a:rPr>
              <a:t>о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тношения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н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а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став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ниче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с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тв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а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,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15">
                <a:solidFill>
                  <a:srgbClr val="181B0D"/>
                </a:solidFill>
                <a:latin typeface="Franklin Gothic Book"/>
                <a:cs typeface="Franklin Gothic Book"/>
              </a:rPr>
              <a:t>м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ог</a:t>
            </a:r>
            <a:r>
              <a:rPr dirty="0" sz="2000" spc="50">
                <a:solidFill>
                  <a:srgbClr val="181B0D"/>
                </a:solidFill>
                <a:latin typeface="Franklin Gothic Book"/>
                <a:cs typeface="Franklin Gothic Book"/>
              </a:rPr>
              <a:t>у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5">
                <a:solidFill>
                  <a:srgbClr val="181B0D"/>
                </a:solidFill>
                <a:latin typeface="Franklin Gothic Book"/>
                <a:cs typeface="Franklin Gothic Book"/>
              </a:rPr>
              <a:t>к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</a:t>
            </a:r>
            <a:r>
              <a:rPr dirty="0" sz="2000" spc="0">
                <a:solidFill>
                  <a:srgbClr val="181B0D"/>
                </a:solidFill>
                <a:latin typeface="Franklin Gothic Book"/>
                <a:cs typeface="Franklin Gothic Book"/>
              </a:rPr>
              <a:t>с</a:t>
            </a:r>
            <a:r>
              <a:rPr dirty="0" sz="2000" spc="-30">
                <a:solidFill>
                  <a:srgbClr val="181B0D"/>
                </a:solidFill>
                <a:latin typeface="Franklin Gothic Book"/>
                <a:cs typeface="Franklin Gothic Book"/>
              </a:rPr>
              <a:t>а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</a:t>
            </a:r>
            <a:r>
              <a:rPr dirty="0" sz="2000" spc="5">
                <a:solidFill>
                  <a:srgbClr val="181B0D"/>
                </a:solidFill>
                <a:latin typeface="Franklin Gothic Book"/>
                <a:cs typeface="Franklin Gothic Book"/>
              </a:rPr>
              <a:t>ь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ся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5">
                <a:solidFill>
                  <a:srgbClr val="181B0D"/>
                </a:solidFill>
                <a:latin typeface="Franklin Gothic Book"/>
                <a:cs typeface="Franklin Gothic Book"/>
              </a:rPr>
              <a:t>к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ак 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особой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профессиональной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тематики,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так и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широкого круга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вопросов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личного 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развития. Сферы применения наставничества: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адаптация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молодых 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специалистов, услуги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личного</a:t>
            </a:r>
            <a:r>
              <a:rPr dirty="0" sz="2000" spc="-35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развития.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0594" y="3684270"/>
            <a:ext cx="219075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96240" indent="-383540">
              <a:lnSpc>
                <a:spcPct val="100000"/>
              </a:lnSpc>
              <a:spcBef>
                <a:spcPts val="100"/>
              </a:spcBef>
              <a:buChar char="■"/>
              <a:tabLst>
                <a:tab pos="396240" algn="l"/>
                <a:tab pos="396875" algn="l"/>
                <a:tab pos="722630" algn="l"/>
              </a:tabLst>
            </a:pP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В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об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р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азо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в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ании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88790" y="3684270"/>
            <a:ext cx="710692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4010" algn="l"/>
                <a:tab pos="840105" algn="l"/>
                <a:tab pos="2014855" algn="l"/>
                <a:tab pos="3469004" algn="l"/>
                <a:tab pos="5006975" algn="l"/>
                <a:tab pos="6180455" algn="l"/>
                <a:tab pos="6957695" algn="l"/>
              </a:tabLst>
            </a:pP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–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40">
                <a:solidFill>
                  <a:srgbClr val="181B0D"/>
                </a:solidFill>
                <a:latin typeface="Franklin Gothic Book"/>
                <a:cs typeface="Franklin Gothic Book"/>
              </a:rPr>
              <a:t>э</a:t>
            </a:r>
            <a:r>
              <a:rPr dirty="0" sz="2000" spc="-25">
                <a:solidFill>
                  <a:srgbClr val="181B0D"/>
                </a:solidFill>
                <a:latin typeface="Franklin Gothic Book"/>
                <a:cs typeface="Franklin Gothic Book"/>
              </a:rPr>
              <a:t>т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о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р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актики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20">
                <a:solidFill>
                  <a:srgbClr val="181B0D"/>
                </a:solidFill>
                <a:latin typeface="Franklin Gothic Book"/>
                <a:cs typeface="Franklin Gothic Book"/>
              </a:rPr>
              <a:t>у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пра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в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ле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н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я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трае</a:t>
            </a:r>
            <a:r>
              <a:rPr dirty="0" sz="2000" spc="-20">
                <a:solidFill>
                  <a:srgbClr val="181B0D"/>
                </a:solidFill>
                <a:latin typeface="Franklin Gothic Book"/>
                <a:cs typeface="Franklin Gothic Book"/>
              </a:rPr>
              <a:t>к</a:t>
            </a:r>
            <a:r>
              <a:rPr dirty="0" sz="2000" spc="-35">
                <a:solidFill>
                  <a:srgbClr val="181B0D"/>
                </a:solidFill>
                <a:latin typeface="Franklin Gothic Book"/>
                <a:cs typeface="Franklin Gothic Book"/>
              </a:rPr>
              <a:t>т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ор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ей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р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а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зв</a:t>
            </a:r>
            <a:r>
              <a:rPr dirty="0" sz="2000" spc="-2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тия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де</a:t>
            </a:r>
            <a:r>
              <a:rPr dirty="0" sz="2000" spc="-50">
                <a:solidFill>
                  <a:srgbClr val="181B0D"/>
                </a:solidFill>
                <a:latin typeface="Franklin Gothic Book"/>
                <a:cs typeface="Franklin Gothic Book"/>
              </a:rPr>
              <a:t>т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ей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	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и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4642" y="3970477"/>
            <a:ext cx="9060815" cy="1191260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algn="just" marL="12700" marR="5080">
              <a:lnSpc>
                <a:spcPct val="94000"/>
              </a:lnSpc>
              <a:spcBef>
                <a:spcPts val="250"/>
              </a:spcBef>
            </a:pP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подростков,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уровнем мотивации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и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творческой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активности,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побуждением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к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поиску  уникальных решений. Наставничество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как способ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вдохновить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на новое дело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и 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участие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в </a:t>
            </a:r>
            <a:r>
              <a:rPr dirty="0" sz="2000" spc="-15">
                <a:solidFill>
                  <a:srgbClr val="181B0D"/>
                </a:solidFill>
                <a:latin typeface="Franklin Gothic Book"/>
                <a:cs typeface="Franklin Gothic Book"/>
              </a:rPr>
              <a:t>его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реализации </a:t>
            </a:r>
            <a:r>
              <a:rPr dirty="0" sz="2000" spc="-15">
                <a:solidFill>
                  <a:srgbClr val="181B0D"/>
                </a:solidFill>
                <a:latin typeface="Franklin Gothic Book"/>
                <a:cs typeface="Franklin Gothic Book"/>
              </a:rPr>
              <a:t>от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планирования до замещения дефицитных  компетенций </a:t>
            </a:r>
            <a:r>
              <a:rPr dirty="0" sz="2000">
                <a:solidFill>
                  <a:srgbClr val="181B0D"/>
                </a:solidFill>
                <a:latin typeface="Franklin Gothic Book"/>
                <a:cs typeface="Franklin Gothic Book"/>
              </a:rPr>
              <a:t>в </a:t>
            </a:r>
            <a:r>
              <a:rPr dirty="0" sz="2000" spc="-5">
                <a:solidFill>
                  <a:srgbClr val="181B0D"/>
                </a:solidFill>
                <a:latin typeface="Franklin Gothic Book"/>
                <a:cs typeface="Franklin Gothic Book"/>
              </a:rPr>
              <a:t>команде</a:t>
            </a:r>
            <a:r>
              <a:rPr dirty="0" sz="2000" spc="-3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181B0D"/>
                </a:solidFill>
                <a:latin typeface="Franklin Gothic Book"/>
                <a:cs typeface="Franklin Gothic Book"/>
              </a:rPr>
              <a:t>инициаторов.</a:t>
            </a:r>
            <a:endParaRPr sz="20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0204" y="636777"/>
            <a:ext cx="513397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/>
              <a:t>Сферы</a:t>
            </a:r>
            <a:r>
              <a:rPr dirty="0" sz="4000" spc="-45"/>
              <a:t> </a:t>
            </a:r>
            <a:r>
              <a:rPr dirty="0" sz="4000" spc="-10"/>
              <a:t>наставничества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485900" y="1812035"/>
            <a:ext cx="9486900" cy="4451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99030" y="636777"/>
            <a:ext cx="473710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70"/>
              <a:t>Типы</a:t>
            </a:r>
            <a:r>
              <a:rPr dirty="0" sz="4000" spc="-45"/>
              <a:t> </a:t>
            </a:r>
            <a:r>
              <a:rPr dirty="0" sz="4000" spc="-10"/>
              <a:t>наставничества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638300" y="2411020"/>
            <a:ext cx="4375294" cy="33263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271259" y="2411046"/>
            <a:ext cx="4303462" cy="33249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27633"/>
            <a:ext cx="550291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Этапы</a:t>
            </a:r>
            <a:r>
              <a:rPr dirty="0" sz="4400" spc="-85"/>
              <a:t> </a:t>
            </a:r>
            <a:r>
              <a:rPr dirty="0" sz="4400" spc="-5"/>
              <a:t>наставничества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594" y="2151151"/>
            <a:ext cx="8418195" cy="3348990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dirty="0" sz="4000" spc="35">
                <a:solidFill>
                  <a:srgbClr val="181B0D"/>
                </a:solidFill>
                <a:latin typeface="Franklin Gothic Book"/>
                <a:cs typeface="Franklin Gothic Book"/>
              </a:rPr>
              <a:t>1.«Я </a:t>
            </a:r>
            <a:r>
              <a:rPr dirty="0" sz="4000">
                <a:solidFill>
                  <a:srgbClr val="181B0D"/>
                </a:solidFill>
                <a:latin typeface="Franklin Gothic Book"/>
                <a:cs typeface="Franklin Gothic Book"/>
              </a:rPr>
              <a:t>расскажу-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ты</a:t>
            </a:r>
            <a:r>
              <a:rPr dirty="0" sz="4000" spc="-2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4000" spc="-10">
                <a:solidFill>
                  <a:srgbClr val="181B0D"/>
                </a:solidFill>
                <a:latin typeface="Franklin Gothic Book"/>
                <a:cs typeface="Franklin Gothic Book"/>
              </a:rPr>
              <a:t>послушай»</a:t>
            </a:r>
            <a:endParaRPr sz="40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sz="4000" spc="35">
                <a:solidFill>
                  <a:srgbClr val="181B0D"/>
                </a:solidFill>
                <a:latin typeface="Franklin Gothic Book"/>
                <a:cs typeface="Franklin Gothic Book"/>
              </a:rPr>
              <a:t>2.«Я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покажу – ты</a:t>
            </a:r>
            <a:r>
              <a:rPr dirty="0" sz="4000" spc="-25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4000" spc="-15">
                <a:solidFill>
                  <a:srgbClr val="181B0D"/>
                </a:solidFill>
                <a:latin typeface="Franklin Gothic Book"/>
                <a:cs typeface="Franklin Gothic Book"/>
              </a:rPr>
              <a:t>посмотри»</a:t>
            </a:r>
            <a:endParaRPr sz="40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4000" spc="15">
                <a:solidFill>
                  <a:srgbClr val="181B0D"/>
                </a:solidFill>
                <a:latin typeface="Franklin Gothic Book"/>
                <a:cs typeface="Franklin Gothic Book"/>
              </a:rPr>
              <a:t>3.«Сделаем</a:t>
            </a:r>
            <a:r>
              <a:rPr dirty="0" sz="4000" spc="25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4000" spc="-15">
                <a:solidFill>
                  <a:srgbClr val="181B0D"/>
                </a:solidFill>
                <a:latin typeface="Franklin Gothic Book"/>
                <a:cs typeface="Franklin Gothic Book"/>
              </a:rPr>
              <a:t>вместе»</a:t>
            </a:r>
            <a:endParaRPr sz="40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4000" spc="25">
                <a:solidFill>
                  <a:srgbClr val="181B0D"/>
                </a:solidFill>
                <a:latin typeface="Franklin Gothic Book"/>
                <a:cs typeface="Franklin Gothic Book"/>
              </a:rPr>
              <a:t>4.«Сделай </a:t>
            </a:r>
            <a:r>
              <a:rPr dirty="0" sz="4000" spc="0">
                <a:solidFill>
                  <a:srgbClr val="181B0D"/>
                </a:solidFill>
                <a:latin typeface="Franklin Gothic Book"/>
                <a:cs typeface="Franklin Gothic Book"/>
              </a:rPr>
              <a:t>сам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– я</a:t>
            </a:r>
            <a:r>
              <a:rPr dirty="0" sz="4000" spc="-40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подскажу»</a:t>
            </a:r>
            <a:endParaRPr sz="40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4000" spc="25">
                <a:solidFill>
                  <a:srgbClr val="181B0D"/>
                </a:solidFill>
                <a:latin typeface="Franklin Gothic Book"/>
                <a:cs typeface="Franklin Gothic Book"/>
              </a:rPr>
              <a:t>5.«Сделай </a:t>
            </a:r>
            <a:r>
              <a:rPr dirty="0" sz="4000" spc="0">
                <a:solidFill>
                  <a:srgbClr val="181B0D"/>
                </a:solidFill>
                <a:latin typeface="Franklin Gothic Book"/>
                <a:cs typeface="Franklin Gothic Book"/>
              </a:rPr>
              <a:t>сам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и </a:t>
            </a:r>
            <a:r>
              <a:rPr dirty="0" sz="4000" spc="-10">
                <a:solidFill>
                  <a:srgbClr val="181B0D"/>
                </a:solidFill>
                <a:latin typeface="Franklin Gothic Book"/>
                <a:cs typeface="Franklin Gothic Book"/>
              </a:rPr>
              <a:t>расскажи </a:t>
            </a:r>
            <a:r>
              <a:rPr dirty="0" sz="4000" spc="-30">
                <a:solidFill>
                  <a:srgbClr val="181B0D"/>
                </a:solidFill>
                <a:latin typeface="Franklin Gothic Book"/>
                <a:cs typeface="Franklin Gothic Book"/>
              </a:rPr>
              <a:t>что</a:t>
            </a:r>
            <a:r>
              <a:rPr dirty="0" sz="4000" spc="-15">
                <a:solidFill>
                  <a:srgbClr val="181B0D"/>
                </a:solidFill>
                <a:latin typeface="Franklin Gothic Book"/>
                <a:cs typeface="Franklin Gothic Book"/>
              </a:rPr>
              <a:t> </a:t>
            </a:r>
            <a:r>
              <a:rPr dirty="0" sz="4000" spc="-5">
                <a:solidFill>
                  <a:srgbClr val="181B0D"/>
                </a:solidFill>
                <a:latin typeface="Franklin Gothic Book"/>
                <a:cs typeface="Franklin Gothic Book"/>
              </a:rPr>
              <a:t>сделал»</a:t>
            </a:r>
            <a:endParaRPr sz="40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27633"/>
            <a:ext cx="444373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75"/>
              <a:t>Типы</a:t>
            </a:r>
            <a:r>
              <a:rPr dirty="0" sz="4400" spc="-80"/>
              <a:t> </a:t>
            </a:r>
            <a:r>
              <a:rPr dirty="0" sz="4400" spc="-10"/>
              <a:t>наставников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485900" y="1595627"/>
            <a:ext cx="9486900" cy="4788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27633"/>
            <a:ext cx="592582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0"/>
              <a:t>Мотивация</a:t>
            </a:r>
            <a:r>
              <a:rPr dirty="0" sz="4400" spc="-75"/>
              <a:t> </a:t>
            </a:r>
            <a:r>
              <a:rPr dirty="0" sz="4400" spc="-10"/>
              <a:t>наставников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394204" y="1557572"/>
            <a:ext cx="7549229" cy="45411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27633"/>
            <a:ext cx="228917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/>
              <a:t>Практи</a:t>
            </a:r>
            <a:r>
              <a:rPr dirty="0" sz="4400" spc="-20"/>
              <a:t>к</a:t>
            </a:r>
            <a:r>
              <a:rPr dirty="0" sz="4400"/>
              <a:t>и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690116" y="1458467"/>
            <a:ext cx="9360408" cy="48036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36777"/>
            <a:ext cx="208089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/>
              <a:t>Практики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485900" y="1467611"/>
            <a:ext cx="3881628" cy="51739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521452" y="1467611"/>
            <a:ext cx="6227063" cy="51739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64894" y="627633"/>
            <a:ext cx="229108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/>
              <a:t>Практики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580388" y="1388363"/>
            <a:ext cx="4457700" cy="51328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409944" y="1394460"/>
            <a:ext cx="4381500" cy="5126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594" y="636777"/>
            <a:ext cx="208153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/>
              <a:t>Практики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371600" y="1371600"/>
            <a:ext cx="4399788" cy="5201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384035" y="1371600"/>
            <a:ext cx="4157471" cy="51526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Наставник</dc:title>
  <dcterms:created xsi:type="dcterms:W3CDTF">2018-02-22T10:18:54Z</dcterms:created>
  <dcterms:modified xsi:type="dcterms:W3CDTF">2018-02-22T10:18:54Z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2018-02-20T00:00:00Z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2018-02-22T00:00:00Z</vt:filetime>
  </property>
</Properties>
</file>