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0" r:id="rId2"/>
    <p:sldId id="257" r:id="rId3"/>
    <p:sldId id="258" r:id="rId4"/>
    <p:sldId id="256" r:id="rId5"/>
    <p:sldId id="270" r:id="rId6"/>
    <p:sldId id="262" r:id="rId7"/>
    <p:sldId id="264" r:id="rId8"/>
    <p:sldId id="265" r:id="rId9"/>
    <p:sldId id="267" r:id="rId10"/>
    <p:sldId id="261" r:id="rId11"/>
    <p:sldId id="274" r:id="rId12"/>
    <p:sldId id="275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66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1CDA29-824C-4B04-82F9-6DD011747CD8}" type="datetimeFigureOut">
              <a:rPr lang="ru-RU" smtClean="0"/>
              <a:t>12.09.2017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5B6361-955C-4237-875F-EC76B4D03F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81804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8AF139-6455-42F9-BA27-8F1F88A706CE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56465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73219A-8933-44CC-A9F2-839D39B02FA9}" type="slidenum">
              <a:rPr lang="ru-RU" smtClean="0"/>
              <a:pPr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711935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73219A-8933-44CC-A9F2-839D39B02FA9}" type="slidenum">
              <a:rPr lang="ru-RU" smtClean="0"/>
              <a:pPr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62431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84F7F4-CA48-4CD6-B10A-A5A9DFDBA63A}" type="slidenum">
              <a:rPr lang="ru-RU" smtClean="0"/>
              <a:pPr/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80127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73219A-8933-44CC-A9F2-839D39B02FA9}" type="slidenum">
              <a:rPr lang="ru-RU" smtClean="0"/>
              <a:pPr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88735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AD86A-4BAB-42EB-9057-97A2129631B9}" type="datetimeFigureOut">
              <a:rPr lang="ru-RU" smtClean="0"/>
              <a:t>12.09.2017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56EC7-842B-477E-83ED-582C07F49D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95969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AD86A-4BAB-42EB-9057-97A2129631B9}" type="datetimeFigureOut">
              <a:rPr lang="ru-RU" smtClean="0"/>
              <a:t>12.09.2017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56EC7-842B-477E-83ED-582C07F49D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12257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AD86A-4BAB-42EB-9057-97A2129631B9}" type="datetimeFigureOut">
              <a:rPr lang="ru-RU" smtClean="0"/>
              <a:t>12.09.2017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56EC7-842B-477E-83ED-582C07F49D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55841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AD86A-4BAB-42EB-9057-97A2129631B9}" type="datetimeFigureOut">
              <a:rPr lang="ru-RU" smtClean="0"/>
              <a:t>12.09.2017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56EC7-842B-477E-83ED-582C07F49D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1460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AD86A-4BAB-42EB-9057-97A2129631B9}" type="datetimeFigureOut">
              <a:rPr lang="ru-RU" smtClean="0"/>
              <a:t>12.09.2017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56EC7-842B-477E-83ED-582C07F49D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51760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AD86A-4BAB-42EB-9057-97A2129631B9}" type="datetimeFigureOut">
              <a:rPr lang="ru-RU" smtClean="0"/>
              <a:t>12.09.2017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56EC7-842B-477E-83ED-582C07F49D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33335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AD86A-4BAB-42EB-9057-97A2129631B9}" type="datetimeFigureOut">
              <a:rPr lang="ru-RU" smtClean="0"/>
              <a:t>12.09.2017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56EC7-842B-477E-83ED-582C07F49D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4498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AD86A-4BAB-42EB-9057-97A2129631B9}" type="datetimeFigureOut">
              <a:rPr lang="ru-RU" smtClean="0"/>
              <a:t>12.09.2017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56EC7-842B-477E-83ED-582C07F49D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14416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AD86A-4BAB-42EB-9057-97A2129631B9}" type="datetimeFigureOut">
              <a:rPr lang="ru-RU" smtClean="0"/>
              <a:t>12.09.2017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56EC7-842B-477E-83ED-582C07F49D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86019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AD86A-4BAB-42EB-9057-97A2129631B9}" type="datetimeFigureOut">
              <a:rPr lang="ru-RU" smtClean="0"/>
              <a:t>12.09.2017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56EC7-842B-477E-83ED-582C07F49D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34514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AD86A-4BAB-42EB-9057-97A2129631B9}" type="datetimeFigureOut">
              <a:rPr lang="ru-RU" smtClean="0"/>
              <a:t>12.09.2017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56EC7-842B-477E-83ED-582C07F49D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4606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8AD86A-4BAB-42EB-9057-97A2129631B9}" type="datetimeFigureOut">
              <a:rPr lang="ru-RU" smtClean="0"/>
              <a:t>12.09.2017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E56EC7-842B-477E-83ED-582C07F49D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8560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proektoria.online/" TargetMode="External"/><Relationship Id="rId2" Type="http://schemas.openxmlformats.org/officeDocument/2006/relationships/hyperlink" Target="http://talentrussia.ru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pn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10" Type="http://schemas.openxmlformats.org/officeDocument/2006/relationships/image" Target="../media/image28.jpeg"/><Relationship Id="rId4" Type="http://schemas.openxmlformats.org/officeDocument/2006/relationships/image" Target="../media/image22.jpeg"/><Relationship Id="rId9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50359"/>
            <a:ext cx="2100646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50359"/>
            <a:ext cx="2304256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598" y="1538745"/>
            <a:ext cx="8169842" cy="5106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2446" y="223943"/>
            <a:ext cx="1971586" cy="1310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4032" y="223942"/>
            <a:ext cx="1747044" cy="1310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2761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07288" cy="1143000"/>
          </a:xfrm>
        </p:spPr>
        <p:txBody>
          <a:bodyPr>
            <a:noAutofit/>
          </a:bodyPr>
          <a:lstStyle/>
          <a:p>
            <a:r>
              <a:rPr lang="ru-RU" sz="2800" b="1" dirty="0"/>
              <a:t>Всероссийский форум «Будущие интеллектуальные лидеры России» </a:t>
            </a:r>
            <a:r>
              <a:rPr lang="ru-RU" sz="2800" b="1" dirty="0" smtClean="0"/>
              <a:t>в Ярославле - </a:t>
            </a:r>
            <a:r>
              <a:rPr lang="ru-RU" sz="2800" b="1" dirty="0" err="1" smtClean="0"/>
              <a:t>Проектория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 algn="ctr">
              <a:buNone/>
            </a:pPr>
            <a:r>
              <a:rPr lang="ru-RU" b="1" i="1" dirty="0" smtClean="0"/>
              <a:t>«Талант-это тот кто принимает технологический вызов и с ним справляется». </a:t>
            </a:r>
          </a:p>
          <a:p>
            <a:pPr marL="0" indent="0" algn="ctr">
              <a:buNone/>
            </a:pPr>
            <a:r>
              <a:rPr lang="ru-RU" b="1" i="1" dirty="0" smtClean="0"/>
              <a:t>«Роль педагога меняется из педагога-транслятора, в педагога навигатора, проводника по новым технологиям»</a:t>
            </a:r>
            <a:endParaRPr lang="ru-RU" b="1" i="1" dirty="0"/>
          </a:p>
          <a:p>
            <a:pPr marL="0" indent="0">
              <a:buNone/>
            </a:pPr>
            <a:r>
              <a:rPr lang="ru-RU" dirty="0" smtClean="0"/>
              <a:t>Ключевая тема форума: Как школьникам найти </a:t>
            </a:r>
            <a:r>
              <a:rPr lang="ru-RU" dirty="0"/>
              <a:t>достойное применение своим талантам в самых высокотехнологичных компаниях </a:t>
            </a:r>
            <a:r>
              <a:rPr lang="ru-RU" dirty="0" smtClean="0"/>
              <a:t>России, выбор будущей профессии</a:t>
            </a:r>
          </a:p>
          <a:p>
            <a:r>
              <a:rPr lang="ru-RU" dirty="0" smtClean="0"/>
              <a:t>Форум профессиональной навигации </a:t>
            </a:r>
            <a:r>
              <a:rPr lang="en-US" dirty="0" smtClean="0">
                <a:hlinkClick r:id="rId2"/>
              </a:rPr>
              <a:t>http://talentrussia.ru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Ключевой </a:t>
            </a:r>
            <a:r>
              <a:rPr lang="ru-RU" dirty="0" err="1" smtClean="0"/>
              <a:t>оффлайн</a:t>
            </a:r>
            <a:r>
              <a:rPr lang="ru-RU" dirty="0" smtClean="0"/>
              <a:t>-формат, объединяет 500 школьников-победителей олимпиад, авторы собственных проектов, разработок и инновационных технологических решений и около 250 педагогов</a:t>
            </a:r>
          </a:p>
          <a:p>
            <a:r>
              <a:rPr lang="ru-RU" dirty="0" smtClean="0"/>
              <a:t>Портал </a:t>
            </a:r>
            <a:r>
              <a:rPr lang="en-US" dirty="0" smtClean="0">
                <a:hlinkClick r:id="rId3"/>
              </a:rPr>
              <a:t>http://proektoria.online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Поддерживающая сообщество онлайн-площадка; навигатор по возможностям профессионального развития, построения индивидуальной траектории, по высокотехнологичным индустриям, по механизмам, инструментам, экосистемам поддержки инновации 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ССЫЛКА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3658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1800" b="1" cap="all" dirty="0" smtClean="0"/>
              <a:t>Возможности портала:</a:t>
            </a:r>
            <a:br>
              <a:rPr lang="ru-RU" sz="1800" b="1" cap="all" dirty="0" smtClean="0"/>
            </a:br>
            <a:r>
              <a:rPr lang="ru-RU" sz="1800" b="1" cap="all" dirty="0" err="1" smtClean="0"/>
              <a:t>позНАКОМитЬСЯ</a:t>
            </a:r>
            <a:r>
              <a:rPr lang="ru-RU" sz="1800" b="1" cap="all" dirty="0" smtClean="0"/>
              <a:t> </a:t>
            </a:r>
            <a:r>
              <a:rPr lang="ru-RU" sz="1800" b="1" cap="all" dirty="0"/>
              <a:t>С ВЫСОКОТЕХНОЛОГИЧНЫМИ ОТРАСЛЯМИ И </a:t>
            </a:r>
            <a:r>
              <a:rPr lang="ru-RU" sz="1800" b="1" cap="all" dirty="0" smtClean="0"/>
              <a:t>участвовать в </a:t>
            </a:r>
            <a:r>
              <a:rPr lang="ru-RU" sz="1800" b="1" cap="all" dirty="0" err="1" smtClean="0"/>
              <a:t>РЕШении</a:t>
            </a:r>
            <a:r>
              <a:rPr lang="ru-RU" sz="1800" b="1" cap="all" dirty="0" smtClean="0"/>
              <a:t> </a:t>
            </a:r>
            <a:r>
              <a:rPr lang="ru-RU" sz="1800" b="1" cap="all" dirty="0" err="1" smtClean="0"/>
              <a:t>ПРАКТИЧЕСКИх</a:t>
            </a:r>
            <a:r>
              <a:rPr lang="ru-RU" sz="1800" b="1" cap="all" dirty="0" smtClean="0"/>
              <a:t> ЗАДАЧ от ведущих промышленных предприятий страны</a:t>
            </a:r>
            <a:r>
              <a:rPr lang="ru-RU" sz="1800" b="1" cap="all" dirty="0"/>
              <a:t/>
            </a:r>
            <a:br>
              <a:rPr lang="ru-RU" sz="1800" b="1" cap="all" dirty="0"/>
            </a:b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TIPetrova\Desktop\Безымянный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42391"/>
            <a:ext cx="9144000" cy="4373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9027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Этапы технологического </a:t>
            </a:r>
            <a:r>
              <a:rPr lang="ru-RU" dirty="0" err="1" smtClean="0"/>
              <a:t>стартапа</a:t>
            </a:r>
            <a:endParaRPr lang="ru-RU" dirty="0"/>
          </a:p>
        </p:txBody>
      </p:sp>
      <p:sp>
        <p:nvSpPr>
          <p:cNvPr id="12" name="Объект 1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Определение проблемы </a:t>
            </a:r>
          </a:p>
          <a:p>
            <a:r>
              <a:rPr lang="ru-RU" dirty="0" smtClean="0"/>
              <a:t>Придумать решение</a:t>
            </a:r>
            <a:endParaRPr lang="ru-RU" dirty="0"/>
          </a:p>
          <a:p>
            <a:r>
              <a:rPr lang="ru-RU" dirty="0" smtClean="0"/>
              <a:t>Собрать </a:t>
            </a:r>
            <a:r>
              <a:rPr lang="ru-RU" dirty="0"/>
              <a:t>Команду</a:t>
            </a:r>
          </a:p>
          <a:p>
            <a:pPr marL="0" indent="0">
              <a:buNone/>
            </a:pPr>
            <a:r>
              <a:rPr lang="ru-RU" dirty="0" err="1"/>
              <a:t>Инноваторы</a:t>
            </a:r>
            <a:r>
              <a:rPr lang="ru-RU" dirty="0"/>
              <a:t>(ученые) отвечает за науку</a:t>
            </a:r>
          </a:p>
          <a:p>
            <a:pPr marL="0" indent="0">
              <a:buNone/>
            </a:pPr>
            <a:r>
              <a:rPr lang="ru-RU" dirty="0" err="1"/>
              <a:t>Реализаторы</a:t>
            </a:r>
            <a:r>
              <a:rPr lang="ru-RU" dirty="0"/>
              <a:t>(организаторы процесса) отвечает за бизнес</a:t>
            </a:r>
          </a:p>
          <a:p>
            <a:r>
              <a:rPr lang="ru-RU" dirty="0" smtClean="0"/>
              <a:t>Привлечь инвестиции </a:t>
            </a:r>
            <a:r>
              <a:rPr lang="ru-RU" dirty="0"/>
              <a:t>(желательно избежать</a:t>
            </a:r>
            <a:r>
              <a:rPr lang="ru-RU" dirty="0" smtClean="0"/>
              <a:t>)</a:t>
            </a:r>
          </a:p>
          <a:p>
            <a:r>
              <a:rPr lang="ru-RU" dirty="0"/>
              <a:t>Разработать  продукт универсальность, определить спецификацию</a:t>
            </a:r>
            <a:r>
              <a:rPr lang="ru-RU" dirty="0" smtClean="0"/>
              <a:t>: подходит </a:t>
            </a:r>
            <a:r>
              <a:rPr lang="ru-RU" dirty="0"/>
              <a:t>как можно большему количеству людей, </a:t>
            </a:r>
            <a:r>
              <a:rPr lang="ru-RU" dirty="0" err="1" smtClean="0"/>
              <a:t>экологичнсть</a:t>
            </a:r>
            <a:r>
              <a:rPr lang="ru-RU" dirty="0"/>
              <a:t> </a:t>
            </a:r>
            <a:r>
              <a:rPr lang="ru-RU" dirty="0" smtClean="0"/>
              <a:t>и др.</a:t>
            </a:r>
            <a:endParaRPr lang="ru-RU" dirty="0"/>
          </a:p>
          <a:p>
            <a:r>
              <a:rPr lang="ru-RU" dirty="0"/>
              <a:t>Разработать бизнес-модель</a:t>
            </a:r>
          </a:p>
          <a:p>
            <a:r>
              <a:rPr lang="ru-RU" dirty="0" smtClean="0"/>
              <a:t>Получить обратную связь от клиента</a:t>
            </a:r>
            <a:endParaRPr lang="ru-RU" dirty="0"/>
          </a:p>
          <a:p>
            <a:r>
              <a:rPr lang="ru-RU" dirty="0" smtClean="0"/>
              <a:t>Развитие </a:t>
            </a:r>
            <a:r>
              <a:rPr lang="ru-RU" dirty="0"/>
              <a:t>бизнес модели: интернет продажи, дистрибьюторы, </a:t>
            </a:r>
            <a:r>
              <a:rPr lang="ru-RU" dirty="0" smtClean="0"/>
              <a:t>очные продажи и др.</a:t>
            </a:r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41023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  <a:solidFill>
            <a:schemeClr val="bg1">
              <a:lumMod val="75000"/>
              <a:alpha val="30000"/>
            </a:schemeClr>
          </a:solidFill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FF0000"/>
                </a:solidFill>
              </a:rPr>
              <a:t>Какие компетентности в этой ситуации нам нужны?</a:t>
            </a:r>
            <a:endParaRPr lang="ru-RU" sz="2800" dirty="0">
              <a:solidFill>
                <a:srgbClr val="FF0000"/>
              </a:solidFill>
            </a:endParaRPr>
          </a:p>
        </p:txBody>
      </p:sp>
      <p:pic>
        <p:nvPicPr>
          <p:cNvPr id="23" name="Picture 3" descr="C:\Users\Антонина\Desktop\hire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343" b="100000" l="5285" r="95935"/>
                    </a14:imgEffect>
                    <a14:imgEffect>
                      <a14:artisticPencilSketch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484784"/>
            <a:ext cx="5040560" cy="5061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5513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Пятиугольник 45">
            <a:hlinkClick r:id="" action="ppaction://noaction"/>
          </p:cNvPr>
          <p:cNvSpPr/>
          <p:nvPr/>
        </p:nvSpPr>
        <p:spPr>
          <a:xfrm>
            <a:off x="2397486" y="2042532"/>
            <a:ext cx="1368152" cy="3888432"/>
          </a:xfrm>
          <a:prstGeom prst="homePlat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«</a:t>
            </a:r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Долина смерти</a:t>
            </a: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»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создание технологии (промышленный образец)</a:t>
            </a:r>
            <a:endParaRPr lang="ru-RU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5" name="TextBox 30"/>
          <p:cNvSpPr txBox="1">
            <a:spLocks noChangeArrowheads="1"/>
          </p:cNvSpPr>
          <p:nvPr/>
        </p:nvSpPr>
        <p:spPr bwMode="auto">
          <a:xfrm rot="5400000">
            <a:off x="4130421" y="2689555"/>
            <a:ext cx="201554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400" b="1" i="1" dirty="0" smtClean="0">
                <a:cs typeface="Arial" charset="0"/>
              </a:rPr>
              <a:t>Барьер</a:t>
            </a:r>
            <a:r>
              <a:rPr lang="ru-RU" sz="900" b="1" i="1" dirty="0" smtClean="0">
                <a:cs typeface="Arial" charset="0"/>
              </a:rPr>
              <a:t> </a:t>
            </a:r>
            <a:r>
              <a:rPr lang="ru-RU" sz="1400" b="1" i="1" dirty="0" smtClean="0">
                <a:cs typeface="Arial" charset="0"/>
              </a:rPr>
              <a:t>внедрения</a:t>
            </a:r>
            <a:endParaRPr lang="en-US" sz="1400" b="1" i="1" dirty="0">
              <a:cs typeface="Arial" charset="0"/>
            </a:endParaRPr>
          </a:p>
        </p:txBody>
      </p:sp>
      <p:sp>
        <p:nvSpPr>
          <p:cNvPr id="189" name="TextBox 30"/>
          <p:cNvSpPr txBox="1">
            <a:spLocks noChangeArrowheads="1"/>
          </p:cNvSpPr>
          <p:nvPr/>
        </p:nvSpPr>
        <p:spPr bwMode="auto">
          <a:xfrm>
            <a:off x="4649284" y="6577607"/>
            <a:ext cx="3244081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400" b="1" i="1" dirty="0" smtClean="0">
                <a:cs typeface="Arial" charset="0"/>
              </a:rPr>
              <a:t>Возврат ресурсов в экономику</a:t>
            </a:r>
            <a:endParaRPr lang="ru-RU" sz="1400" b="1" i="1" dirty="0">
              <a:cs typeface="Arial" charset="0"/>
            </a:endParaRPr>
          </a:p>
        </p:txBody>
      </p:sp>
      <p:sp>
        <p:nvSpPr>
          <p:cNvPr id="23" name="Пятиугольник 22">
            <a:hlinkClick r:id="" action="ppaction://noaction"/>
          </p:cNvPr>
          <p:cNvSpPr/>
          <p:nvPr/>
        </p:nvSpPr>
        <p:spPr>
          <a:xfrm>
            <a:off x="683568" y="2015325"/>
            <a:ext cx="1368152" cy="3888432"/>
          </a:xfrm>
          <a:prstGeom prst="homePlat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Фундаментальная наука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создание лабораторного образца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Пятиугольник 24">
            <a:hlinkClick r:id="" action="ppaction://noaction"/>
          </p:cNvPr>
          <p:cNvSpPr/>
          <p:nvPr/>
        </p:nvSpPr>
        <p:spPr>
          <a:xfrm>
            <a:off x="3778983" y="2042532"/>
            <a:ext cx="1368152" cy="3888432"/>
          </a:xfrm>
          <a:prstGeom prst="homePlat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Венчур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внедрение технологии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создание и расширение бизнеса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Равно 1"/>
          <p:cNvSpPr/>
          <p:nvPr/>
        </p:nvSpPr>
        <p:spPr>
          <a:xfrm rot="16200000">
            <a:off x="4896036" y="3732293"/>
            <a:ext cx="864096" cy="504056"/>
          </a:xfrm>
          <a:prstGeom prst="mathEqual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7" name="Пятиугольник 26">
            <a:hlinkClick r:id="" action="ppaction://noaction"/>
          </p:cNvPr>
          <p:cNvSpPr/>
          <p:nvPr/>
        </p:nvSpPr>
        <p:spPr>
          <a:xfrm>
            <a:off x="5565838" y="2022202"/>
            <a:ext cx="1368152" cy="3888432"/>
          </a:xfrm>
          <a:prstGeom prst="homePlat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Эксплуатация технологии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устойчивый бизнес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Пятиугольник 27">
            <a:hlinkClick r:id="" action="ppaction://noaction"/>
          </p:cNvPr>
          <p:cNvSpPr/>
          <p:nvPr/>
        </p:nvSpPr>
        <p:spPr>
          <a:xfrm>
            <a:off x="6948264" y="2042532"/>
            <a:ext cx="1368152" cy="3888432"/>
          </a:xfrm>
          <a:prstGeom prst="homePlat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Утилизация технологии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расформирование бизнеса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1" name="Прямая со стрелкой 30"/>
          <p:cNvCxnSpPr/>
          <p:nvPr/>
        </p:nvCxnSpPr>
        <p:spPr>
          <a:xfrm flipV="1">
            <a:off x="4211960" y="6008880"/>
            <a:ext cx="0" cy="628907"/>
          </a:xfrm>
          <a:prstGeom prst="straightConnector1">
            <a:avLst/>
          </a:prstGeom>
          <a:ln w="12700">
            <a:solidFill>
              <a:schemeClr val="tx1"/>
            </a:solidFill>
            <a:prstDash val="solid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5976156" y="6008880"/>
            <a:ext cx="0" cy="628907"/>
          </a:xfrm>
          <a:prstGeom prst="straightConnector1">
            <a:avLst/>
          </a:prstGeom>
          <a:ln w="12700">
            <a:solidFill>
              <a:schemeClr val="tx1"/>
            </a:solidFill>
            <a:prstDash val="solid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H="1">
            <a:off x="4211960" y="6634254"/>
            <a:ext cx="4118730" cy="3534"/>
          </a:xfrm>
          <a:prstGeom prst="straightConnector1">
            <a:avLst/>
          </a:prstGeom>
          <a:ln w="12700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H="1">
            <a:off x="8330690" y="3984320"/>
            <a:ext cx="15392" cy="2649934"/>
          </a:xfrm>
          <a:prstGeom prst="straightConnector1">
            <a:avLst/>
          </a:prstGeom>
          <a:ln w="12700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2023382" y="3750394"/>
            <a:ext cx="345766" cy="43204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5" name="Прямая со стрелкой 44"/>
          <p:cNvCxnSpPr/>
          <p:nvPr/>
        </p:nvCxnSpPr>
        <p:spPr>
          <a:xfrm flipH="1">
            <a:off x="5235275" y="1882898"/>
            <a:ext cx="7696" cy="1669374"/>
          </a:xfrm>
          <a:prstGeom prst="straightConnector1">
            <a:avLst/>
          </a:prstGeom>
          <a:ln w="12700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30"/>
          <p:cNvSpPr txBox="1">
            <a:spLocks noChangeArrowheads="1"/>
          </p:cNvSpPr>
          <p:nvPr/>
        </p:nvSpPr>
        <p:spPr bwMode="auto">
          <a:xfrm rot="5400000">
            <a:off x="1143045" y="2689555"/>
            <a:ext cx="194162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400" b="1" i="1" dirty="0" smtClean="0">
                <a:cs typeface="Arial" charset="0"/>
              </a:rPr>
              <a:t>запуск инновации</a:t>
            </a:r>
            <a:endParaRPr lang="en-US" sz="1400" b="1" i="1" dirty="0">
              <a:cs typeface="Arial" charset="0"/>
            </a:endParaRPr>
          </a:p>
        </p:txBody>
      </p:sp>
      <p:cxnSp>
        <p:nvCxnSpPr>
          <p:cNvPr id="48" name="Прямая со стрелкой 47"/>
          <p:cNvCxnSpPr/>
          <p:nvPr/>
        </p:nvCxnSpPr>
        <p:spPr>
          <a:xfrm flipH="1">
            <a:off x="2165741" y="1923956"/>
            <a:ext cx="7696" cy="1669374"/>
          </a:xfrm>
          <a:prstGeom prst="straightConnector1">
            <a:avLst/>
          </a:prstGeom>
          <a:ln w="12700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H="1">
            <a:off x="2192341" y="4339506"/>
            <a:ext cx="7847" cy="2034869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30"/>
          <p:cNvSpPr txBox="1">
            <a:spLocks noChangeArrowheads="1"/>
          </p:cNvSpPr>
          <p:nvPr/>
        </p:nvSpPr>
        <p:spPr bwMode="auto">
          <a:xfrm>
            <a:off x="783977" y="6323333"/>
            <a:ext cx="183620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400" b="1" i="1" dirty="0" smtClean="0">
                <a:solidFill>
                  <a:srgbClr val="FF0000"/>
                </a:solidFill>
                <a:cs typeface="Arial" charset="0"/>
              </a:rPr>
              <a:t>Продажа патента, продажа лицензии</a:t>
            </a:r>
            <a:endParaRPr lang="en-US" sz="1400" b="1" i="1" dirty="0">
              <a:solidFill>
                <a:srgbClr val="FF0000"/>
              </a:solidFill>
              <a:cs typeface="Arial" charset="0"/>
            </a:endParaRPr>
          </a:p>
        </p:txBody>
      </p:sp>
      <p:cxnSp>
        <p:nvCxnSpPr>
          <p:cNvPr id="24" name="Прямая со стрелкой 23"/>
          <p:cNvCxnSpPr/>
          <p:nvPr/>
        </p:nvCxnSpPr>
        <p:spPr>
          <a:xfrm flipH="1">
            <a:off x="3686919" y="4339506"/>
            <a:ext cx="7847" cy="2034869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30"/>
          <p:cNvSpPr txBox="1">
            <a:spLocks noChangeArrowheads="1"/>
          </p:cNvSpPr>
          <p:nvPr/>
        </p:nvSpPr>
        <p:spPr bwMode="auto">
          <a:xfrm>
            <a:off x="3065122" y="6309147"/>
            <a:ext cx="183620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400" b="1" i="1" dirty="0" smtClean="0">
                <a:solidFill>
                  <a:srgbClr val="FF0000"/>
                </a:solidFill>
                <a:cs typeface="Arial" charset="0"/>
              </a:rPr>
              <a:t>Продажа технологии</a:t>
            </a:r>
            <a:endParaRPr lang="en-US" sz="1400" b="1" i="1" dirty="0">
              <a:solidFill>
                <a:srgbClr val="FF0000"/>
              </a:solidFill>
              <a:cs typeface="Arial" charset="0"/>
            </a:endParaRPr>
          </a:p>
        </p:txBody>
      </p:sp>
      <p:cxnSp>
        <p:nvCxnSpPr>
          <p:cNvPr id="29" name="Прямая со стрелкой 28"/>
          <p:cNvCxnSpPr/>
          <p:nvPr/>
        </p:nvCxnSpPr>
        <p:spPr>
          <a:xfrm flipH="1">
            <a:off x="5098908" y="4337708"/>
            <a:ext cx="7847" cy="2034869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30"/>
          <p:cNvSpPr txBox="1">
            <a:spLocks noChangeArrowheads="1"/>
          </p:cNvSpPr>
          <p:nvPr/>
        </p:nvSpPr>
        <p:spPr bwMode="auto">
          <a:xfrm>
            <a:off x="4277193" y="6325211"/>
            <a:ext cx="183620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400" b="1" i="1" dirty="0" smtClean="0">
                <a:solidFill>
                  <a:srgbClr val="FF0000"/>
                </a:solidFill>
                <a:cs typeface="Arial" charset="0"/>
              </a:rPr>
              <a:t>Продажа бизнеса</a:t>
            </a:r>
            <a:endParaRPr lang="en-US" sz="1400" b="1" i="1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3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  <a:solidFill>
            <a:schemeClr val="bg1">
              <a:lumMod val="75000"/>
              <a:alpha val="30000"/>
            </a:schemeClr>
          </a:solidFill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Жизненный цикл инновации</a:t>
            </a:r>
            <a:endParaRPr lang="ru-RU" sz="2400" dirty="0"/>
          </a:p>
        </p:txBody>
      </p:sp>
      <p:grpSp>
        <p:nvGrpSpPr>
          <p:cNvPr id="8" name="Группа 7"/>
          <p:cNvGrpSpPr/>
          <p:nvPr/>
        </p:nvGrpSpPr>
        <p:grpSpPr>
          <a:xfrm>
            <a:off x="975645" y="1031882"/>
            <a:ext cx="6260651" cy="812942"/>
            <a:chOff x="831629" y="908720"/>
            <a:chExt cx="6521064" cy="846757"/>
          </a:xfrm>
        </p:grpSpPr>
        <p:pic>
          <p:nvPicPr>
            <p:cNvPr id="36" name="Рисунок 3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6732" y="962067"/>
              <a:ext cx="243400" cy="793410"/>
            </a:xfrm>
            <a:prstGeom prst="rect">
              <a:avLst/>
            </a:prstGeo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37" name="Рисунок 3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1629" y="908720"/>
              <a:ext cx="260472" cy="792088"/>
            </a:xfrm>
            <a:prstGeom prst="rect">
              <a:avLst/>
            </a:prstGeo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39" name="Рисунок 3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785"/>
            <a:stretch/>
          </p:blipFill>
          <p:spPr>
            <a:xfrm>
              <a:off x="3986091" y="920844"/>
              <a:ext cx="254620" cy="825735"/>
            </a:xfrm>
            <a:prstGeom prst="rect">
              <a:avLst/>
            </a:prstGeom>
          </p:spPr>
        </p:pic>
        <p:pic>
          <p:nvPicPr>
            <p:cNvPr id="40" name="Рисунок 3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06229" y="941770"/>
              <a:ext cx="260472" cy="792088"/>
            </a:xfrm>
            <a:prstGeom prst="rect">
              <a:avLst/>
            </a:prstGeo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41" name="Рисунок 4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92221" y="951169"/>
              <a:ext cx="260472" cy="792088"/>
            </a:xfrm>
            <a:prstGeom prst="rect">
              <a:avLst/>
            </a:prstGeo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</p:grpSp>
      <p:cxnSp>
        <p:nvCxnSpPr>
          <p:cNvPr id="42" name="Прямая со стрелкой 41"/>
          <p:cNvCxnSpPr/>
          <p:nvPr/>
        </p:nvCxnSpPr>
        <p:spPr>
          <a:xfrm flipV="1">
            <a:off x="179512" y="1835673"/>
            <a:ext cx="8352928" cy="9151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3180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  <a:solidFill>
            <a:schemeClr val="bg1">
              <a:lumMod val="75000"/>
              <a:alpha val="30000"/>
            </a:schemeClr>
          </a:solidFill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Действительность генерального конструирования</a:t>
            </a:r>
            <a:endParaRPr lang="ru-RU" sz="2400" dirty="0"/>
          </a:p>
        </p:txBody>
      </p:sp>
      <p:sp>
        <p:nvSpPr>
          <p:cNvPr id="48" name="Прямоугольник 4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9" name="Прямая со стрелкой 18"/>
          <p:cNvCxnSpPr/>
          <p:nvPr/>
        </p:nvCxnSpPr>
        <p:spPr>
          <a:xfrm>
            <a:off x="3995936" y="2060848"/>
            <a:ext cx="0" cy="1080120"/>
          </a:xfrm>
          <a:prstGeom prst="straightConnector1">
            <a:avLst/>
          </a:prstGeom>
          <a:ln w="12700">
            <a:solidFill>
              <a:schemeClr val="tx1"/>
            </a:solidFill>
            <a:prstDash val="solid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Прямоугольник 29"/>
          <p:cNvSpPr/>
          <p:nvPr/>
        </p:nvSpPr>
        <p:spPr>
          <a:xfrm>
            <a:off x="2987824" y="982469"/>
            <a:ext cx="26642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фундаментальное научное открытие</a:t>
            </a:r>
            <a:endParaRPr lang="ru-RU" dirty="0"/>
          </a:p>
        </p:txBody>
      </p:sp>
      <p:cxnSp>
        <p:nvCxnSpPr>
          <p:cNvPr id="26" name="Прямая со стрелкой 25"/>
          <p:cNvCxnSpPr/>
          <p:nvPr/>
        </p:nvCxnSpPr>
        <p:spPr>
          <a:xfrm>
            <a:off x="3995936" y="3861048"/>
            <a:ext cx="0" cy="1080120"/>
          </a:xfrm>
          <a:prstGeom prst="straightConnector1">
            <a:avLst/>
          </a:prstGeom>
          <a:ln w="12700">
            <a:solidFill>
              <a:schemeClr val="tx1"/>
            </a:solidFill>
            <a:prstDash val="solid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Прямоугольник 26"/>
          <p:cNvSpPr/>
          <p:nvPr/>
        </p:nvSpPr>
        <p:spPr>
          <a:xfrm>
            <a:off x="2699792" y="6011996"/>
            <a:ext cx="33843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промышленная система</a:t>
            </a:r>
            <a:endParaRPr lang="ru-RU" dirty="0"/>
          </a:p>
        </p:txBody>
      </p:sp>
      <p:pic>
        <p:nvPicPr>
          <p:cNvPr id="44" name="Picture 9" descr="C:\Documents and Settings\Игорь\Рабочий стол\RJD\rack-server.jpg"/>
          <p:cNvPicPr>
            <a:picLocks noChangeAspect="1" noChangeArrowheads="1"/>
          </p:cNvPicPr>
          <p:nvPr/>
        </p:nvPicPr>
        <p:blipFill>
          <a:blip r:embed="rId3" cstate="print">
            <a:lum bright="20000" contrast="-30000"/>
          </a:blip>
          <a:srcRect/>
          <a:stretch>
            <a:fillRect/>
          </a:stretch>
        </p:blipFill>
        <p:spPr bwMode="auto">
          <a:xfrm>
            <a:off x="3635896" y="3140968"/>
            <a:ext cx="699634" cy="6996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" name="Скругленная прямоугольная выноска 48"/>
          <p:cNvSpPr/>
          <p:nvPr/>
        </p:nvSpPr>
        <p:spPr>
          <a:xfrm>
            <a:off x="3635896" y="1628800"/>
            <a:ext cx="648072" cy="360040"/>
          </a:xfrm>
          <a:prstGeom prst="wedgeRoundRectCallout">
            <a:avLst>
              <a:gd name="adj1" fmla="val -42727"/>
              <a:gd name="adj2" fmla="val 77096"/>
              <a:gd name="adj3" fmla="val 16667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Прямоугольник 49"/>
          <p:cNvSpPr/>
          <p:nvPr/>
        </p:nvSpPr>
        <p:spPr>
          <a:xfrm rot="5400000">
            <a:off x="2272390" y="3928410"/>
            <a:ext cx="26642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технология</a:t>
            </a:r>
            <a:endParaRPr lang="ru-RU" dirty="0"/>
          </a:p>
        </p:txBody>
      </p:sp>
      <p:pic>
        <p:nvPicPr>
          <p:cNvPr id="51" name="Picture 5" descr="C:\Documents and Settings\Игорь\Рабочий стол\CFJ_03\baik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</a:blip>
          <a:srcRect t="35011" b="22197"/>
          <a:stretch>
            <a:fillRect/>
          </a:stretch>
        </p:blipFill>
        <p:spPr bwMode="auto">
          <a:xfrm>
            <a:off x="2771800" y="5157192"/>
            <a:ext cx="2507424" cy="7920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2" name="Рисунок 5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852936"/>
            <a:ext cx="436788" cy="132826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3" name="Прямоугольник 52"/>
          <p:cNvSpPr/>
          <p:nvPr/>
        </p:nvSpPr>
        <p:spPr>
          <a:xfrm>
            <a:off x="251520" y="4293096"/>
            <a:ext cx="33843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генеральный </a:t>
            </a:r>
          </a:p>
          <a:p>
            <a:r>
              <a:rPr lang="ru-RU" dirty="0" smtClean="0"/>
              <a:t>конструктор</a:t>
            </a:r>
            <a:endParaRPr lang="ru-RU" dirty="0"/>
          </a:p>
        </p:txBody>
      </p:sp>
      <p:cxnSp>
        <p:nvCxnSpPr>
          <p:cNvPr id="54" name="Прямая со стрелкой 53"/>
          <p:cNvCxnSpPr/>
          <p:nvPr/>
        </p:nvCxnSpPr>
        <p:spPr>
          <a:xfrm>
            <a:off x="1619672" y="2996952"/>
            <a:ext cx="1440160" cy="1656184"/>
          </a:xfrm>
          <a:prstGeom prst="straightConnector1">
            <a:avLst/>
          </a:prstGeom>
          <a:ln w="12700">
            <a:solidFill>
              <a:srgbClr val="FF0000"/>
            </a:solidFill>
            <a:prstDash val="solid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1619672" y="1556792"/>
            <a:ext cx="1368152" cy="1296144"/>
          </a:xfrm>
          <a:prstGeom prst="straightConnector1">
            <a:avLst/>
          </a:prstGeom>
          <a:ln w="12700">
            <a:solidFill>
              <a:srgbClr val="FF0000"/>
            </a:solidFill>
            <a:prstDash val="solid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Правая фигурная скобка 64"/>
          <p:cNvSpPr/>
          <p:nvPr/>
        </p:nvSpPr>
        <p:spPr>
          <a:xfrm>
            <a:off x="5364088" y="1052736"/>
            <a:ext cx="1440160" cy="5040560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Прямоугольник 65"/>
          <p:cNvSpPr/>
          <p:nvPr/>
        </p:nvSpPr>
        <p:spPr>
          <a:xfrm>
            <a:off x="7012475" y="3159650"/>
            <a:ext cx="204350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формирование новой отрасли,  кластера, инфраструктуры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1115457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  <a:solidFill>
            <a:schemeClr val="bg1">
              <a:lumMod val="75000"/>
              <a:alpha val="30000"/>
            </a:schemeClr>
          </a:solidFill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FF0000"/>
                </a:solidFill>
              </a:rPr>
              <a:t>Что называть проектом?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529208" y="1052736"/>
            <a:ext cx="8157592" cy="49099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457200" indent="-457200">
              <a:buFontTx/>
              <a:buAutoNum type="arabicPeriod"/>
            </a:pPr>
            <a:r>
              <a:rPr lang="ru-RU" sz="2400" dirty="0" smtClean="0"/>
              <a:t>Фиктивно-демонстративный проект (фуфло)</a:t>
            </a:r>
            <a:endParaRPr lang="ru-RU" sz="2400" dirty="0"/>
          </a:p>
          <a:p>
            <a:pPr marL="457200" indent="-457200">
              <a:buFontTx/>
              <a:buAutoNum type="arabicPeriod"/>
            </a:pPr>
            <a:r>
              <a:rPr lang="ru-RU" sz="2400" dirty="0" smtClean="0"/>
              <a:t>Исследование</a:t>
            </a:r>
          </a:p>
          <a:p>
            <a:pPr marL="457200" indent="-457200">
              <a:buFontTx/>
              <a:buAutoNum type="arabicPeriod"/>
            </a:pPr>
            <a:r>
              <a:rPr lang="ru-RU" sz="2400" dirty="0" smtClean="0"/>
              <a:t>Конструирование</a:t>
            </a:r>
          </a:p>
          <a:p>
            <a:pPr marL="457200" indent="-457200">
              <a:buFontTx/>
              <a:buAutoNum type="arabicPeriod"/>
            </a:pPr>
            <a:r>
              <a:rPr lang="ru-RU" sz="2400" dirty="0" smtClean="0">
                <a:solidFill>
                  <a:srgbClr val="FF0000"/>
                </a:solidFill>
              </a:rPr>
              <a:t>Технологический предпринимательский проект </a:t>
            </a:r>
          </a:p>
          <a:p>
            <a:pPr marL="457200" indent="-457200">
              <a:buFontTx/>
              <a:buAutoNum type="arabicPeriod"/>
            </a:pPr>
            <a:r>
              <a:rPr lang="ru-RU" sz="2400" dirty="0" smtClean="0">
                <a:solidFill>
                  <a:srgbClr val="FF0000"/>
                </a:solidFill>
              </a:rPr>
              <a:t>Технологический предпринимательский проект на переднем крае развития технологий</a:t>
            </a:r>
            <a:endParaRPr lang="ru-RU" sz="2400" dirty="0">
              <a:solidFill>
                <a:srgbClr val="FF0000"/>
              </a:solidFill>
            </a:endParaRPr>
          </a:p>
          <a:p>
            <a:pPr marL="457200" indent="-457200">
              <a:buFontTx/>
              <a:buAutoNum type="arabicPeriod"/>
            </a:pPr>
            <a:r>
              <a:rPr lang="ru-RU" sz="2400" dirty="0" smtClean="0">
                <a:solidFill>
                  <a:srgbClr val="FF0000"/>
                </a:solidFill>
              </a:rPr>
              <a:t>Проект развития отрасли </a:t>
            </a:r>
            <a:r>
              <a:rPr lang="en-US" sz="2400" dirty="0" smtClean="0">
                <a:solidFill>
                  <a:srgbClr val="FF0000"/>
                </a:solidFill>
              </a:rPr>
              <a:t>/</a:t>
            </a:r>
            <a:r>
              <a:rPr lang="ru-RU" sz="2400" dirty="0" smtClean="0">
                <a:solidFill>
                  <a:srgbClr val="FF0000"/>
                </a:solidFill>
              </a:rPr>
              <a:t> кластера</a:t>
            </a:r>
            <a:endParaRPr lang="ru-RU" sz="2400" dirty="0">
              <a:solidFill>
                <a:srgbClr val="FF0000"/>
              </a:solidFill>
            </a:endParaRPr>
          </a:p>
          <a:p>
            <a:pPr marL="457200" indent="-457200">
              <a:buAutoNum type="arabicPeriod"/>
            </a:pPr>
            <a:r>
              <a:rPr lang="ru-RU" sz="2400" dirty="0" smtClean="0">
                <a:solidFill>
                  <a:srgbClr val="FF0000"/>
                </a:solidFill>
              </a:rPr>
              <a:t>Проект развития инфраструктуры</a:t>
            </a:r>
          </a:p>
        </p:txBody>
      </p:sp>
    </p:spTree>
    <p:extLst>
      <p:ext uri="{BB962C8B-B14F-4D97-AF65-F5344CB8AC3E}">
        <p14:creationId xmlns:p14="http://schemas.microsoft.com/office/powerpoint/2010/main" val="229776227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Прямоугольник 6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1336411" y="5445224"/>
            <a:ext cx="1026368" cy="0"/>
          </a:xfrm>
          <a:prstGeom prst="straightConnector1">
            <a:avLst/>
          </a:prstGeom>
          <a:ln w="38100">
            <a:solidFill>
              <a:schemeClr val="tx1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Подзаголовок 2"/>
          <p:cNvSpPr txBox="1">
            <a:spLocks/>
          </p:cNvSpPr>
          <p:nvPr/>
        </p:nvSpPr>
        <p:spPr>
          <a:xfrm>
            <a:off x="6084168" y="4005064"/>
            <a:ext cx="2627784" cy="864096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ru-RU" sz="2400" kern="0" dirty="0" smtClean="0">
                <a:latin typeface="+mn-lt"/>
              </a:rPr>
              <a:t>Изменение в ситуации, преодолевающее затруднение</a:t>
            </a:r>
            <a:endParaRPr lang="ru-RU" sz="2400" kern="0" dirty="0">
              <a:latin typeface="+mn-lt"/>
            </a:endParaRPr>
          </a:p>
        </p:txBody>
      </p:sp>
      <p:pic>
        <p:nvPicPr>
          <p:cNvPr id="38" name="Рисунок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668" y="3943890"/>
            <a:ext cx="291192" cy="88550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40" name="Рисунок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096" y="4725144"/>
            <a:ext cx="291192" cy="88550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41" name="Рисунок 4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392432" y="4786446"/>
            <a:ext cx="291192" cy="88550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42" name="Подзаголовок 2"/>
          <p:cNvSpPr txBox="1">
            <a:spLocks/>
          </p:cNvSpPr>
          <p:nvPr/>
        </p:nvSpPr>
        <p:spPr>
          <a:xfrm rot="16200000">
            <a:off x="3167844" y="3858838"/>
            <a:ext cx="2952328" cy="864096"/>
          </a:xfrm>
          <a:prstGeom prst="rect">
            <a:avLst/>
          </a:prstGeom>
        </p:spPr>
        <p:txBody>
          <a:bodyPr/>
          <a:lstStyle/>
          <a:p>
            <a:r>
              <a:rPr lang="ru-RU" sz="2400" dirty="0" smtClean="0"/>
              <a:t>   проблема</a:t>
            </a:r>
            <a:endParaRPr lang="ru-RU" sz="2400" dirty="0"/>
          </a:p>
        </p:txBody>
      </p:sp>
      <p:sp>
        <p:nvSpPr>
          <p:cNvPr id="58" name="Овал 57"/>
          <p:cNvSpPr/>
          <p:nvPr/>
        </p:nvSpPr>
        <p:spPr>
          <a:xfrm rot="5400000">
            <a:off x="711764" y="3437318"/>
            <a:ext cx="2212367" cy="27718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Подзаголовок 2"/>
          <p:cNvSpPr txBox="1">
            <a:spLocks/>
          </p:cNvSpPr>
          <p:nvPr/>
        </p:nvSpPr>
        <p:spPr>
          <a:xfrm>
            <a:off x="6012160" y="6093296"/>
            <a:ext cx="2627784" cy="864096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ru-RU" sz="2400" b="1" kern="0" dirty="0" smtClean="0">
                <a:latin typeface="+mn-lt"/>
              </a:rPr>
              <a:t>Образ будущего</a:t>
            </a:r>
            <a:endParaRPr lang="ru-RU" sz="2400" b="1" kern="0" dirty="0">
              <a:latin typeface="+mn-lt"/>
            </a:endParaRPr>
          </a:p>
        </p:txBody>
      </p:sp>
      <p:cxnSp>
        <p:nvCxnSpPr>
          <p:cNvPr id="73" name="Прямая со стрелкой 72"/>
          <p:cNvCxnSpPr/>
          <p:nvPr/>
        </p:nvCxnSpPr>
        <p:spPr>
          <a:xfrm flipV="1">
            <a:off x="2211717" y="2344640"/>
            <a:ext cx="2343346" cy="1225514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Подзаголовок 2"/>
          <p:cNvSpPr txBox="1">
            <a:spLocks/>
          </p:cNvSpPr>
          <p:nvPr/>
        </p:nvSpPr>
        <p:spPr>
          <a:xfrm rot="5400000">
            <a:off x="3437056" y="5413058"/>
            <a:ext cx="2952328" cy="864096"/>
          </a:xfrm>
          <a:prstGeom prst="rect">
            <a:avLst/>
          </a:prstGeom>
        </p:spPr>
        <p:txBody>
          <a:bodyPr/>
          <a:lstStyle/>
          <a:p>
            <a:r>
              <a:rPr lang="ru-RU" sz="2400" dirty="0" smtClean="0"/>
              <a:t>вызов</a:t>
            </a:r>
            <a:endParaRPr lang="ru-RU" sz="2400" dirty="0"/>
          </a:p>
        </p:txBody>
      </p:sp>
      <p:cxnSp>
        <p:nvCxnSpPr>
          <p:cNvPr id="26" name="Прямая со стрелкой 25"/>
          <p:cNvCxnSpPr/>
          <p:nvPr/>
        </p:nvCxnSpPr>
        <p:spPr>
          <a:xfrm flipV="1">
            <a:off x="4788024" y="3429000"/>
            <a:ext cx="0" cy="3030052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>
            <a:off x="1780365" y="1692327"/>
            <a:ext cx="3007659" cy="1736673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H="1">
            <a:off x="4792579" y="1663671"/>
            <a:ext cx="3007659" cy="1736673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4828105" y="2334605"/>
            <a:ext cx="2343346" cy="1225514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 flipV="1">
            <a:off x="3059832" y="4867320"/>
            <a:ext cx="946520" cy="1840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Овал 42"/>
          <p:cNvSpPr/>
          <p:nvPr/>
        </p:nvSpPr>
        <p:spPr>
          <a:xfrm rot="5400000">
            <a:off x="6147861" y="3385188"/>
            <a:ext cx="2212367" cy="27718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4" name="Рисунок 4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24"/>
          <a:stretch/>
        </p:blipFill>
        <p:spPr>
          <a:xfrm flipH="1">
            <a:off x="3530521" y="1182304"/>
            <a:ext cx="318481" cy="1041216"/>
          </a:xfrm>
          <a:prstGeom prst="rect">
            <a:avLst/>
          </a:prstGeom>
        </p:spPr>
      </p:pic>
      <p:pic>
        <p:nvPicPr>
          <p:cNvPr id="45" name="Рисунок 4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85"/>
          <a:stretch/>
        </p:blipFill>
        <p:spPr>
          <a:xfrm>
            <a:off x="4135629" y="1224562"/>
            <a:ext cx="287313" cy="931757"/>
          </a:xfrm>
          <a:prstGeom prst="rect">
            <a:avLst/>
          </a:pr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2402" y="1209150"/>
            <a:ext cx="399558" cy="956477"/>
          </a:xfrm>
          <a:prstGeom prst="rect">
            <a:avLst/>
          </a:prstGeom>
        </p:spPr>
      </p:pic>
      <p:cxnSp>
        <p:nvCxnSpPr>
          <p:cNvPr id="47" name="Прямая со стрелкой 46"/>
          <p:cNvCxnSpPr/>
          <p:nvPr/>
        </p:nvCxnSpPr>
        <p:spPr>
          <a:xfrm>
            <a:off x="4788024" y="1335030"/>
            <a:ext cx="0" cy="600627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4940424" y="1487430"/>
            <a:ext cx="0" cy="600627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>
            <a:off x="5092824" y="1639830"/>
            <a:ext cx="0" cy="600627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Подзаголовок 2"/>
          <p:cNvSpPr txBox="1">
            <a:spLocks/>
          </p:cNvSpPr>
          <p:nvPr/>
        </p:nvSpPr>
        <p:spPr>
          <a:xfrm>
            <a:off x="5062016" y="1045211"/>
            <a:ext cx="2952328" cy="864096"/>
          </a:xfrm>
          <a:prstGeom prst="rect">
            <a:avLst/>
          </a:prstGeom>
        </p:spPr>
        <p:txBody>
          <a:bodyPr/>
          <a:lstStyle/>
          <a:p>
            <a:r>
              <a:rPr lang="ru-RU" sz="2400" dirty="0" smtClean="0"/>
              <a:t>действия</a:t>
            </a:r>
            <a:endParaRPr lang="ru-RU" sz="2400" dirty="0"/>
          </a:p>
        </p:txBody>
      </p:sp>
      <p:sp>
        <p:nvSpPr>
          <p:cNvPr id="27" name="Подзаголовок 2"/>
          <p:cNvSpPr txBox="1">
            <a:spLocks/>
          </p:cNvSpPr>
          <p:nvPr/>
        </p:nvSpPr>
        <p:spPr>
          <a:xfrm>
            <a:off x="728464" y="6101680"/>
            <a:ext cx="2627784" cy="864096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ru-RU" sz="2400" b="1" kern="0" dirty="0" smtClean="0">
                <a:latin typeface="+mn-lt"/>
              </a:rPr>
              <a:t>Анализ ситуации</a:t>
            </a:r>
            <a:endParaRPr lang="ru-RU" sz="2400" b="1" kern="0" dirty="0">
              <a:latin typeface="+mn-lt"/>
            </a:endParaRPr>
          </a:p>
        </p:txBody>
      </p:sp>
      <p:sp>
        <p:nvSpPr>
          <p:cNvPr id="28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  <a:solidFill>
            <a:schemeClr val="bg1">
              <a:lumMod val="75000"/>
              <a:alpha val="30000"/>
            </a:schemeClr>
          </a:solidFill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Шаг развития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216635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7504" y="1557947"/>
            <a:ext cx="561662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Blip>
                <a:blip r:embed="rId2"/>
              </a:buBlip>
            </a:pPr>
            <a:r>
              <a:rPr lang="ru-RU" sz="2800" dirty="0" smtClean="0"/>
              <a:t>Проект всегда строится от проблемы</a:t>
            </a:r>
          </a:p>
          <a:p>
            <a:pPr marL="457200" indent="-457200">
              <a:buBlip>
                <a:blip r:embed="rId2"/>
              </a:buBlip>
            </a:pPr>
            <a:r>
              <a:rPr lang="ru-RU" sz="2800" dirty="0" smtClean="0"/>
              <a:t>Проект должен иметь конкретный продуктовый результат</a:t>
            </a:r>
          </a:p>
          <a:p>
            <a:pPr marL="457200" indent="-457200">
              <a:buBlip>
                <a:blip r:embed="rId2"/>
              </a:buBlip>
            </a:pPr>
            <a:r>
              <a:rPr lang="ru-RU" sz="2800" dirty="0" smtClean="0"/>
              <a:t>Командная форма работы</a:t>
            </a:r>
          </a:p>
          <a:p>
            <a:pPr marL="457200" indent="-457200">
              <a:buBlip>
                <a:blip r:embed="rId2"/>
              </a:buBlip>
            </a:pPr>
            <a:r>
              <a:rPr lang="ru-RU" sz="2800" dirty="0" smtClean="0"/>
              <a:t>Проект должен иметь организационную структуру</a:t>
            </a:r>
          </a:p>
          <a:p>
            <a:pPr marL="457200" indent="-457200">
              <a:buBlip>
                <a:blip r:embed="rId2"/>
              </a:buBlip>
            </a:pPr>
            <a:r>
              <a:rPr lang="ru-RU" sz="2800" dirty="0" smtClean="0"/>
              <a:t>Форма профориентации</a:t>
            </a:r>
          </a:p>
          <a:p>
            <a:pPr marL="457200" indent="-457200">
              <a:buBlip>
                <a:blip r:embed="rId2"/>
              </a:buBlip>
            </a:pPr>
            <a:r>
              <a:rPr lang="ru-RU" sz="2800" dirty="0" smtClean="0"/>
              <a:t>Проект встроен во внешний </a:t>
            </a:r>
          </a:p>
          <a:p>
            <a:r>
              <a:rPr lang="ru-RU" sz="2800" dirty="0" smtClean="0"/>
              <a:t>мир (эксперты)</a:t>
            </a:r>
            <a:endParaRPr lang="ru-RU" sz="2800" dirty="0"/>
          </a:p>
        </p:txBody>
      </p:sp>
      <p:pic>
        <p:nvPicPr>
          <p:cNvPr id="1029" name="Picture 5" descr="C:\Users\Антонина\Desktop\13041082_854040901373734_4527193429156396716_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283074"/>
            <a:ext cx="3683000" cy="2455333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Антонина\Desktop\13055128_854038938040597_999546858060619954_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960" y="2314855"/>
            <a:ext cx="2952328" cy="1968219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  <a:solidFill>
            <a:schemeClr val="bg1">
              <a:lumMod val="75000"/>
              <a:alpha val="30000"/>
            </a:schemeClr>
          </a:solidFill>
        </p:spPr>
        <p:txBody>
          <a:bodyPr>
            <a:normAutofit fontScale="90000"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Что такое проектная работа в нашем подходе? (Институт </a:t>
            </a:r>
            <a:r>
              <a:rPr lang="ru-RU" sz="2400" dirty="0" err="1" smtClean="0">
                <a:solidFill>
                  <a:srgbClr val="FF0000"/>
                </a:solidFill>
              </a:rPr>
              <a:t>Шифферса</a:t>
            </a:r>
            <a:r>
              <a:rPr lang="ru-RU" sz="2400" dirty="0" smtClean="0">
                <a:solidFill>
                  <a:srgbClr val="FF0000"/>
                </a:solidFill>
              </a:rPr>
              <a:t>)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003210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3" cstate="print"/>
          <a:srcRect r="17728" b="19721"/>
          <a:stretch/>
        </p:blipFill>
        <p:spPr>
          <a:xfrm>
            <a:off x="5622994" y="3701244"/>
            <a:ext cx="3521007" cy="3156756"/>
          </a:xfrm>
          <a:prstGeom prst="rect">
            <a:avLst/>
          </a:prstGeom>
        </p:spPr>
      </p:pic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457950" y="6356353"/>
            <a:ext cx="2057400" cy="365125"/>
          </a:xfrm>
        </p:spPr>
        <p:txBody>
          <a:bodyPr/>
          <a:lstStyle/>
          <a:p>
            <a:fld id="{7D539361-722B-4F3F-A4F3-7FBF557657F4}" type="slidenum">
              <a:rPr lang="ru-RU" smtClean="0">
                <a:latin typeface="Cambria" panose="02040503050406030204" pitchFamily="18" charset="0"/>
              </a:rPr>
              <a:pPr/>
              <a:t>11</a:t>
            </a:fld>
            <a:endParaRPr lang="ru-RU" dirty="0">
              <a:latin typeface="Cambria" panose="020405030504060302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94638" y="6041721"/>
            <a:ext cx="3396369" cy="518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1600" b="1" i="1"/>
            </a:lvl1pPr>
          </a:lstStyle>
          <a:p>
            <a:r>
              <a:rPr lang="ru-RU" sz="1477" dirty="0">
                <a:solidFill>
                  <a:schemeClr val="accent1"/>
                </a:solidFill>
                <a:latin typeface="Cambria" panose="02040503050406030204" pitchFamily="18" charset="0"/>
              </a:rPr>
              <a:t>Педагог </a:t>
            </a:r>
            <a:r>
              <a:rPr lang="ru-RU" sz="1292" b="0" i="0" dirty="0">
                <a:solidFill>
                  <a:prstClr val="black"/>
                </a:solidFill>
                <a:latin typeface="Cambria" panose="02040503050406030204" pitchFamily="18" charset="0"/>
              </a:rPr>
              <a:t>– образовательное сопровождение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0978" y="4569548"/>
            <a:ext cx="2793995" cy="916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1600" b="1" i="1"/>
            </a:lvl1pPr>
          </a:lstStyle>
          <a:p>
            <a:pPr lvl="0"/>
            <a:r>
              <a:rPr lang="ru-RU" sz="1477" dirty="0">
                <a:solidFill>
                  <a:schemeClr val="accent1"/>
                </a:solidFill>
                <a:latin typeface="Cambria" panose="02040503050406030204" pitchFamily="18" charset="0"/>
              </a:rPr>
              <a:t>Промышленник </a:t>
            </a:r>
            <a:r>
              <a:rPr lang="ru-RU" sz="1292" b="0" i="0" dirty="0" smtClean="0">
                <a:solidFill>
                  <a:prstClr val="black"/>
                </a:solidFill>
                <a:latin typeface="Cambria" panose="02040503050406030204" pitchFamily="18" charset="0"/>
              </a:rPr>
              <a:t>– экспертная поддержка, консультации </a:t>
            </a:r>
            <a:r>
              <a:rPr lang="ru-RU" sz="1292" b="0" i="0" dirty="0">
                <a:solidFill>
                  <a:prstClr val="black"/>
                </a:solidFill>
                <a:latin typeface="Cambria" panose="02040503050406030204" pitchFamily="18" charset="0"/>
              </a:rPr>
              <a:t>по вопросам практической </a:t>
            </a:r>
            <a:r>
              <a:rPr lang="ru-RU" sz="1292" b="0" i="0" dirty="0" smtClean="0">
                <a:solidFill>
                  <a:prstClr val="black"/>
                </a:solidFill>
                <a:latin typeface="Cambria" panose="02040503050406030204" pitchFamily="18" charset="0"/>
              </a:rPr>
              <a:t>применимости</a:t>
            </a:r>
            <a:endParaRPr lang="ru-RU" sz="1292" b="0" i="0" dirty="0">
              <a:solidFill>
                <a:prstClr val="black"/>
              </a:solidFill>
              <a:latin typeface="Cambria" panose="020405030504060302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728662" y="5383077"/>
            <a:ext cx="3192196" cy="518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1600" b="1" i="1"/>
            </a:lvl1pPr>
          </a:lstStyle>
          <a:p>
            <a:pPr lvl="0"/>
            <a:r>
              <a:rPr lang="ru-RU" sz="1477" dirty="0">
                <a:solidFill>
                  <a:schemeClr val="accent1"/>
                </a:solidFill>
                <a:latin typeface="Cambria" panose="02040503050406030204" pitchFamily="18" charset="0"/>
              </a:rPr>
              <a:t>Ученый – </a:t>
            </a:r>
            <a:r>
              <a:rPr lang="ru-RU" sz="1292" b="0" i="0" dirty="0">
                <a:solidFill>
                  <a:prstClr val="black"/>
                </a:solidFill>
                <a:latin typeface="Cambria" panose="02040503050406030204" pitchFamily="18" charset="0"/>
              </a:rPr>
              <a:t>консультации по вопросам научных исследований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872003" y="3290667"/>
            <a:ext cx="2448424" cy="719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77" b="1" i="1" dirty="0" smtClean="0">
                <a:solidFill>
                  <a:schemeClr val="accent1"/>
                </a:solidFill>
                <a:latin typeface="Cambria" panose="02040503050406030204" pitchFamily="18" charset="0"/>
              </a:rPr>
              <a:t>Учащиеся </a:t>
            </a:r>
            <a:r>
              <a:rPr lang="ru-RU" sz="1300" dirty="0" smtClean="0">
                <a:latin typeface="Cambria" panose="02040503050406030204" pitchFamily="18" charset="0"/>
              </a:rPr>
              <a:t>(школьники, студенты, молодые специалисты)</a:t>
            </a:r>
            <a:endParaRPr lang="ru-RU" sz="1300" dirty="0">
              <a:latin typeface="Cambria" panose="02040503050406030204" pitchFamily="18" charset="0"/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2310728" y="1608040"/>
            <a:ext cx="3869049" cy="3396537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 r="-13000" b="-1000"/>
            </a:stretch>
          </a:blipFill>
          <a:ln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ru-RU" sz="1662" b="1" dirty="0">
                <a:solidFill>
                  <a:schemeClr val="accent1"/>
                </a:solidFill>
                <a:latin typeface="Cambria" panose="02040503050406030204" pitchFamily="18" charset="0"/>
              </a:rPr>
              <a:t>Проектная команда ШГК</a:t>
            </a:r>
          </a:p>
        </p:txBody>
      </p:sp>
      <p:sp>
        <p:nvSpPr>
          <p:cNvPr id="24" name="Овал 23"/>
          <p:cNvSpPr/>
          <p:nvPr/>
        </p:nvSpPr>
        <p:spPr>
          <a:xfrm>
            <a:off x="1224602" y="3135950"/>
            <a:ext cx="1650371" cy="1516566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662" dirty="0">
              <a:latin typeface="Cambria" panose="02040503050406030204" pitchFamily="18" charset="0"/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3744684" y="4781047"/>
            <a:ext cx="1663375" cy="1516566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662" dirty="0">
              <a:latin typeface="Cambria" panose="02040503050406030204" pitchFamily="18" charset="0"/>
            </a:endParaRPr>
          </a:p>
        </p:txBody>
      </p:sp>
      <p:sp>
        <p:nvSpPr>
          <p:cNvPr id="26" name="Овал 25"/>
          <p:cNvSpPr/>
          <p:nvPr/>
        </p:nvSpPr>
        <p:spPr>
          <a:xfrm>
            <a:off x="6564519" y="2323392"/>
            <a:ext cx="1049392" cy="905177"/>
          </a:xfrm>
          <a:prstGeom prst="ellipse">
            <a:avLst/>
          </a:prstGeom>
          <a:blipFill dpi="0" rotWithShape="1">
            <a:blip r:embed="rId7" cstate="print"/>
            <a:srcRect/>
            <a:stretch>
              <a:fillRect l="-54000" t="-75000" r="-10000"/>
            </a:stretch>
          </a:blipFill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662" dirty="0">
              <a:latin typeface="Cambria" panose="02040503050406030204" pitchFamily="18" charset="0"/>
            </a:endParaRPr>
          </a:p>
        </p:txBody>
      </p:sp>
      <p:sp>
        <p:nvSpPr>
          <p:cNvPr id="27" name="Овал 26"/>
          <p:cNvSpPr/>
          <p:nvPr/>
        </p:nvSpPr>
        <p:spPr>
          <a:xfrm>
            <a:off x="6649023" y="1550774"/>
            <a:ext cx="1049392" cy="905177"/>
          </a:xfrm>
          <a:prstGeom prst="ellipse">
            <a:avLst/>
          </a:prstGeom>
          <a:blipFill dpi="0" rotWithShape="1">
            <a:blip r:embed="rId7" cstate="print"/>
            <a:srcRect/>
            <a:stretch>
              <a:fillRect l="-54000" t="-75000" r="-10000"/>
            </a:stretch>
          </a:blipFill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662" dirty="0">
              <a:latin typeface="Cambria" panose="02040503050406030204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138806" y="864062"/>
            <a:ext cx="6580499" cy="4900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292" b="1" dirty="0">
                <a:latin typeface="Cambria" panose="02040503050406030204" pitchFamily="18" charset="0"/>
              </a:rPr>
              <a:t>В проектную команду входят </a:t>
            </a:r>
            <a:r>
              <a:rPr lang="ru-RU" sz="1292" b="1" dirty="0" smtClean="0">
                <a:latin typeface="Cambria" panose="02040503050406030204" pitchFamily="18" charset="0"/>
              </a:rPr>
              <a:t>студенты/школьники/молодые специалисты </a:t>
            </a:r>
            <a:r>
              <a:rPr lang="ru-RU" sz="1292" b="1" dirty="0">
                <a:latin typeface="Cambria" panose="02040503050406030204" pitchFamily="18" charset="0"/>
              </a:rPr>
              <a:t>вместе с представителями науки и промышленности</a:t>
            </a:r>
          </a:p>
        </p:txBody>
      </p:sp>
      <p:sp>
        <p:nvSpPr>
          <p:cNvPr id="29" name="Овал 28"/>
          <p:cNvSpPr/>
          <p:nvPr/>
        </p:nvSpPr>
        <p:spPr>
          <a:xfrm>
            <a:off x="5501746" y="3791291"/>
            <a:ext cx="1663375" cy="1535029"/>
          </a:xfrm>
          <a:prstGeom prst="ellipse">
            <a:avLst/>
          </a:prstGeom>
          <a:blipFill>
            <a:blip r:embed="rId8" cstate="print"/>
            <a:stretch>
              <a:fillRect/>
            </a:stretch>
          </a:blipFill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662" dirty="0">
              <a:latin typeface="Cambria" panose="02040503050406030204" pitchFamily="18" charset="0"/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1288733" y="1473580"/>
            <a:ext cx="1645200" cy="1515600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662" dirty="0">
              <a:latin typeface="Cambria" panose="02040503050406030204" pitchFamily="18" charset="0"/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5728661" y="1896807"/>
            <a:ext cx="1049392" cy="905177"/>
          </a:xfrm>
          <a:prstGeom prst="ellipse">
            <a:avLst/>
          </a:prstGeom>
          <a:blipFill dpi="0" rotWithShape="1">
            <a:blip r:embed="rId7" cstate="print"/>
            <a:srcRect/>
            <a:stretch>
              <a:fillRect l="-54000" t="-75000" r="-10000"/>
            </a:stretch>
          </a:blipFill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662" dirty="0">
              <a:latin typeface="Cambria" panose="02040503050406030204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588224" y="749905"/>
            <a:ext cx="2620666" cy="10733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500" b="1" dirty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</a:rPr>
              <a:t>Проектная команда работает над реальной проблемой развития актива, предприятия или отрасли</a:t>
            </a: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 flipH="1">
            <a:off x="2753558" y="4799286"/>
            <a:ext cx="581478" cy="972864"/>
          </a:xfrm>
          <a:prstGeom prst="line">
            <a:avLst/>
          </a:prstGeom>
          <a:ln w="28575">
            <a:solidFill>
              <a:srgbClr val="355DA5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54488" y="2348880"/>
            <a:ext cx="1713177" cy="1114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1600" b="1" i="1"/>
            </a:lvl1pPr>
          </a:lstStyle>
          <a:p>
            <a:pPr lvl="0"/>
            <a:r>
              <a:rPr lang="ru-RU" sz="1477" dirty="0">
                <a:solidFill>
                  <a:schemeClr val="accent1"/>
                </a:solidFill>
                <a:latin typeface="Cambria" panose="02040503050406030204" pitchFamily="18" charset="0"/>
              </a:rPr>
              <a:t>Методолог </a:t>
            </a:r>
            <a:r>
              <a:rPr lang="ru-RU" sz="1477" dirty="0" smtClean="0">
                <a:solidFill>
                  <a:schemeClr val="accent1"/>
                </a:solidFill>
                <a:latin typeface="Cambria" panose="02040503050406030204" pitchFamily="18" charset="0"/>
              </a:rPr>
              <a:t>-</a:t>
            </a:r>
            <a:r>
              <a:rPr lang="ru-RU" sz="1292" b="0" i="0" dirty="0" smtClean="0">
                <a:solidFill>
                  <a:prstClr val="black"/>
                </a:solidFill>
                <a:latin typeface="Cambria" panose="02040503050406030204" pitchFamily="18" charset="0"/>
              </a:rPr>
              <a:t>интеллектуальное </a:t>
            </a:r>
            <a:r>
              <a:rPr lang="ru-RU" sz="1292" b="0" i="0" dirty="0">
                <a:solidFill>
                  <a:prstClr val="black"/>
                </a:solidFill>
                <a:latin typeface="Cambria" panose="02040503050406030204" pitchFamily="18" charset="0"/>
              </a:rPr>
              <a:t>обеспечение взаимодействия </a:t>
            </a:r>
            <a:r>
              <a:rPr lang="ru-RU" sz="1292" b="0" i="0" dirty="0" smtClean="0">
                <a:solidFill>
                  <a:prstClr val="black"/>
                </a:solidFill>
                <a:latin typeface="Cambria" panose="02040503050406030204" pitchFamily="18" charset="0"/>
              </a:rPr>
              <a:t>всех позиций</a:t>
            </a:r>
            <a:endParaRPr lang="ru-RU" sz="1292" b="0" i="0" dirty="0">
              <a:solidFill>
                <a:prstClr val="black"/>
              </a:solidFill>
              <a:latin typeface="Cambria" panose="02040503050406030204" pitchFamily="18" charset="0"/>
            </a:endParaRPr>
          </a:p>
        </p:txBody>
      </p:sp>
      <p:sp>
        <p:nvSpPr>
          <p:cNvPr id="37" name="Овал 36"/>
          <p:cNvSpPr/>
          <p:nvPr/>
        </p:nvSpPr>
        <p:spPr>
          <a:xfrm>
            <a:off x="1907704" y="5241726"/>
            <a:ext cx="1243722" cy="1119634"/>
          </a:xfrm>
          <a:prstGeom prst="ellipse">
            <a:avLst/>
          </a:prstGeom>
          <a:blipFill>
            <a:blip r:embed="rId10" cstate="print"/>
            <a:stretch>
              <a:fillRect/>
            </a:stretch>
          </a:blipFill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662" dirty="0">
              <a:latin typeface="Cambria" panose="02040503050406030204" pitchFamily="18" charset="0"/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2195736" y="5383077"/>
            <a:ext cx="216024" cy="1562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Cambria" panose="02040503050406030204" pitchFamily="18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79512" y="5554375"/>
            <a:ext cx="2049787" cy="1313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1600" b="1" i="1"/>
            </a:lvl1pPr>
          </a:lstStyle>
          <a:p>
            <a:pPr lvl="0"/>
            <a:r>
              <a:rPr lang="ru-RU" sz="1477" dirty="0" smtClean="0">
                <a:solidFill>
                  <a:schemeClr val="accent1"/>
                </a:solidFill>
                <a:latin typeface="Cambria" panose="02040503050406030204" pitchFamily="18" charset="0"/>
              </a:rPr>
              <a:t>Политик </a:t>
            </a:r>
            <a:r>
              <a:rPr lang="ru-RU" sz="1292" b="0" i="0" dirty="0" smtClean="0">
                <a:solidFill>
                  <a:prstClr val="black"/>
                </a:solidFill>
                <a:latin typeface="Cambria" panose="02040503050406030204" pitchFamily="18" charset="0"/>
              </a:rPr>
              <a:t>– консультирование по вопросам политической реализуемости и возможной  поддержки проекта</a:t>
            </a:r>
            <a:endParaRPr lang="ru-RU" sz="1292" b="0" i="0" dirty="0">
              <a:solidFill>
                <a:prstClr val="black"/>
              </a:solidFill>
              <a:latin typeface="Cambria" panose="02040503050406030204" pitchFamily="18" charset="0"/>
            </a:endParaRPr>
          </a:p>
        </p:txBody>
      </p:sp>
      <p:sp>
        <p:nvSpPr>
          <p:cNvPr id="33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  <a:solidFill>
            <a:schemeClr val="bg1">
              <a:lumMod val="75000"/>
              <a:alpha val="30000"/>
            </a:schemeClr>
          </a:solidFill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Позиционная схема проектной школы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529539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  <a:solidFill>
            <a:schemeClr val="bg1">
              <a:lumMod val="75000"/>
              <a:alpha val="30000"/>
            </a:schemeClr>
          </a:solidFill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FF0000"/>
                </a:solidFill>
              </a:rPr>
              <a:t>Логика работы с экспертом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529208" y="1052736"/>
            <a:ext cx="8157592" cy="49099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ru-RU" sz="2000" b="1" dirty="0" smtClean="0"/>
              <a:t>Вариант 1</a:t>
            </a:r>
          </a:p>
          <a:p>
            <a:pPr marL="457200" indent="-457200">
              <a:buFontTx/>
              <a:buAutoNum type="arabicPeriod"/>
            </a:pPr>
            <a:r>
              <a:rPr lang="ru-RU" sz="2000" dirty="0" smtClean="0"/>
              <a:t>Определение, к какой сфере (отрасли) относится проектный замысел</a:t>
            </a:r>
          </a:p>
          <a:p>
            <a:pPr marL="457200" indent="-457200">
              <a:buFontTx/>
              <a:buAutoNum type="arabicPeriod"/>
            </a:pPr>
            <a:r>
              <a:rPr lang="ru-RU" sz="2000" dirty="0" smtClean="0"/>
              <a:t>Понимание, как устроена сфера (отрасль) на базе текстов</a:t>
            </a:r>
            <a:endParaRPr lang="ru-RU" sz="2000" dirty="0"/>
          </a:p>
          <a:p>
            <a:pPr marL="457200" indent="-457200">
              <a:buFontTx/>
              <a:buAutoNum type="arabicPeriod"/>
            </a:pPr>
            <a:r>
              <a:rPr lang="ru-RU" sz="2000" dirty="0" smtClean="0"/>
              <a:t>Понимание, какую проблему в структуре отрасли может решать проект</a:t>
            </a:r>
          </a:p>
          <a:p>
            <a:pPr marL="457200" indent="-457200">
              <a:buFontTx/>
              <a:buAutoNum type="arabicPeriod"/>
            </a:pPr>
            <a:r>
              <a:rPr lang="ru-RU" sz="2000" dirty="0" smtClean="0"/>
              <a:t>Поиск экспертов из сферы (отрасли), которые имеют отношение к сектору, в котором находится проблема</a:t>
            </a:r>
          </a:p>
          <a:p>
            <a:pPr marL="457200" indent="-457200">
              <a:buFontTx/>
              <a:buAutoNum type="arabicPeriod"/>
            </a:pPr>
            <a:r>
              <a:rPr lang="ru-RU" sz="2000" dirty="0" smtClean="0"/>
              <a:t>Анализ ситуации в отрасли и постановка проблемы с помощью экспертов</a:t>
            </a:r>
          </a:p>
          <a:p>
            <a:endParaRPr lang="ru-RU" sz="2000" dirty="0"/>
          </a:p>
          <a:p>
            <a:r>
              <a:rPr lang="ru-RU" sz="2000" b="1" dirty="0" smtClean="0"/>
              <a:t>Вариант 2</a:t>
            </a:r>
          </a:p>
          <a:p>
            <a:pPr marL="457200" indent="-457200">
              <a:buFontTx/>
              <a:buAutoNum type="arabicPeriod"/>
            </a:pPr>
            <a:r>
              <a:rPr lang="ru-RU" sz="2000" dirty="0"/>
              <a:t>Поиск экспертов из сферы (отрасли), которая вас интересует</a:t>
            </a:r>
          </a:p>
          <a:p>
            <a:pPr marL="457200" indent="-457200">
              <a:buFontTx/>
              <a:buAutoNum type="arabicPeriod"/>
            </a:pPr>
            <a:r>
              <a:rPr lang="ru-RU" sz="2000" dirty="0"/>
              <a:t>Анализ ситуации в отрасли и постановка проблемы с помощью экспертов</a:t>
            </a:r>
          </a:p>
          <a:p>
            <a:pPr marL="457200" indent="-457200">
              <a:buFontTx/>
              <a:buAutoNum type="arabicPeriod"/>
            </a:pPr>
            <a:r>
              <a:rPr lang="ru-RU" sz="2000" dirty="0"/>
              <a:t>Разработка проекта, нацеленного на решение проблемы</a:t>
            </a:r>
          </a:p>
          <a:p>
            <a:endParaRPr lang="ru-RU" sz="2000" dirty="0" smtClean="0"/>
          </a:p>
          <a:p>
            <a:endParaRPr lang="ru-RU" sz="2000" dirty="0" smtClean="0"/>
          </a:p>
        </p:txBody>
      </p:sp>
    </p:spTree>
    <p:extLst>
      <p:ext uri="{BB962C8B-B14F-4D97-AF65-F5344CB8AC3E}">
        <p14:creationId xmlns:p14="http://schemas.microsoft.com/office/powerpoint/2010/main" val="133700357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</TotalTime>
  <Words>528</Words>
  <Application>Microsoft Office PowerPoint</Application>
  <PresentationFormat>Экран (4:3)</PresentationFormat>
  <Paragraphs>98</Paragraphs>
  <Slides>12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Всероссийский форум «Будущие интеллектуальные лидеры России» в Ярославле - Проектория</vt:lpstr>
      <vt:lpstr>Возможности портала: позНАКОМитЬСЯ С ВЫСОКОТЕХНОЛОГИЧНЫМИ ОТРАСЛЯМИ И участвовать в РЕШении ПРАКТИЧЕСКИх ЗАДАЧ от ведущих промышленных предприятий страны </vt:lpstr>
      <vt:lpstr>Этапы технологического стартапа</vt:lpstr>
      <vt:lpstr>Какие компетентности в этой ситуации нам нужны?</vt:lpstr>
      <vt:lpstr>Жизненный цикл инновации</vt:lpstr>
      <vt:lpstr>Действительность генерального конструирования</vt:lpstr>
      <vt:lpstr>Что называть проектом?</vt:lpstr>
      <vt:lpstr>Шаг развития</vt:lpstr>
      <vt:lpstr>Что такое проектная работа в нашем подходе? (Институт Шифферса)</vt:lpstr>
      <vt:lpstr>Позиционная схема проектной школы </vt:lpstr>
      <vt:lpstr>Логика работы с экспертом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Ярославский форум Проектория</dc:title>
  <dc:creator>Татьяна Петрова</dc:creator>
  <cp:lastModifiedBy>Татьяна Петрова</cp:lastModifiedBy>
  <cp:revision>20</cp:revision>
  <dcterms:created xsi:type="dcterms:W3CDTF">2017-09-10T13:10:48Z</dcterms:created>
  <dcterms:modified xsi:type="dcterms:W3CDTF">2017-09-12T09:02:38Z</dcterms:modified>
</cp:coreProperties>
</file>